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5" r:id="rId20"/>
    <p:sldId id="277" r:id="rId21"/>
    <p:sldId id="279" r:id="rId22"/>
  </p:sldIdLst>
  <p:sldSz cx="18288000" cy="10287000"/>
  <p:notesSz cx="6858000" cy="9144000"/>
  <p:embeddedFontLst>
    <p:embeddedFont>
      <p:font typeface="Calibri" panose="020F0502020204030204" pitchFamily="34" charset="0"/>
      <p:regular r:id="rId24"/>
      <p:bold r:id="rId25"/>
      <p:italic r:id="rId26"/>
      <p:boldItalic r:id="rId27"/>
    </p:embeddedFont>
    <p:embeddedFont>
      <p:font typeface="Century Gothic Paneuropean Bold Italics" panose="020B0604020202020204" charset="0"/>
      <p:regular r:id="rId28"/>
    </p:embeddedFont>
    <p:embeddedFont>
      <p:font typeface="DejaVu Sans Bold" panose="020B0604020202020204" charset="0"/>
      <p:regular r:id="rId29"/>
    </p:embeddedFont>
    <p:embeddedFont>
      <p:font typeface="DejaVu Sans Light" panose="020B0604020202020204" charset="0"/>
      <p:regular r:id="rId30"/>
    </p:embeddedFont>
    <p:embeddedFont>
      <p:font typeface="DejaVu Serif" panose="020B0604020202020204" charset="0"/>
      <p:regular r:id="rId31"/>
    </p:embeddedFont>
    <p:embeddedFont>
      <p:font typeface="DejaVu Serif Bold" panose="020B0604020202020204" charset="0"/>
      <p:regular r:id="rId32"/>
    </p:embeddedFont>
    <p:embeddedFont>
      <p:font typeface="DejaVu Serif Bold Italics" panose="020B0604020202020204" charset="0"/>
      <p:regular r:id="rId33"/>
    </p:embeddedFont>
    <p:embeddedFont>
      <p:font typeface="Times New Roman" panose="02020603050405020304" pitchFamily="18" charset="0"/>
      <p:regular r:id="rId3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69" d="100"/>
          <a:sy n="69" d="100"/>
        </p:scale>
        <p:origin x="1458" y="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1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font" Target="fonts/font10.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E165A96-1154-41CD-89D2-B80C6D9BD8F7}" type="datetimeFigureOut">
              <a:rPr lang="en-US" smtClean="0"/>
              <a:t>12/3/2025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DA5F5B5-AD4F-4B97-9D86-826FB0352A76}" type="slidenum">
              <a:rPr lang="en-US" smtClean="0"/>
              <a:t>‹#›</a:t>
            </a:fld>
            <a:endParaRPr lang="en-US"/>
          </a:p>
        </p:txBody>
      </p:sp>
    </p:spTree>
    <p:extLst>
      <p:ext uri="{BB962C8B-B14F-4D97-AF65-F5344CB8AC3E}">
        <p14:creationId xmlns:p14="http://schemas.microsoft.com/office/powerpoint/2010/main" val="22104881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DA5F5B5-AD4F-4B97-9D86-826FB0352A76}" type="slidenum">
              <a:rPr lang="en-US" smtClean="0"/>
              <a:t>19</a:t>
            </a:fld>
            <a:endParaRPr lang="en-US"/>
          </a:p>
        </p:txBody>
      </p:sp>
    </p:spTree>
    <p:extLst>
      <p:ext uri="{BB962C8B-B14F-4D97-AF65-F5344CB8AC3E}">
        <p14:creationId xmlns:p14="http://schemas.microsoft.com/office/powerpoint/2010/main" val="17966734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12/3/2025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12/3/2025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12/3/2025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12/3/2025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png"/></Relationships>
</file>

<file path=ppt/slides/_rels/slide11.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12.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30.png"/></Relationships>
</file>

<file path=ppt/slides/_rels/slide13.xml.rels><?xml version="1.0" encoding="UTF-8" standalone="yes"?>
<Relationships xmlns="http://schemas.openxmlformats.org/package/2006/relationships"><Relationship Id="rId8" Type="http://schemas.openxmlformats.org/officeDocument/2006/relationships/image" Target="../media/image33.jpeg"/><Relationship Id="rId3" Type="http://schemas.openxmlformats.org/officeDocument/2006/relationships/slideLayout" Target="../slideLayouts/slideLayout7.xml"/><Relationship Id="rId7" Type="http://schemas.openxmlformats.org/officeDocument/2006/relationships/image" Target="../media/image32.sv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31.png"/><Relationship Id="rId5" Type="http://schemas.openxmlformats.org/officeDocument/2006/relationships/image" Target="../media/image9.svg"/><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8" Type="http://schemas.openxmlformats.org/officeDocument/2006/relationships/image" Target="../media/image38.svg"/><Relationship Id="rId3" Type="http://schemas.openxmlformats.org/officeDocument/2006/relationships/image" Target="../media/image9.svg"/><Relationship Id="rId7" Type="http://schemas.openxmlformats.org/officeDocument/2006/relationships/image" Target="../media/image37.pn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35.svg"/><Relationship Id="rId4" Type="http://schemas.openxmlformats.org/officeDocument/2006/relationships/image" Target="../media/image34.png"/></Relationships>
</file>

<file path=ppt/slides/_rels/slide15.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39.png"/><Relationship Id="rId5" Type="http://schemas.openxmlformats.org/officeDocument/2006/relationships/image" Target="../media/image35.svg"/><Relationship Id="rId4" Type="http://schemas.openxmlformats.org/officeDocument/2006/relationships/image" Target="../media/image34.png"/></Relationships>
</file>

<file path=ppt/slides/_rels/slide16.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40.png"/><Relationship Id="rId5" Type="http://schemas.openxmlformats.org/officeDocument/2006/relationships/image" Target="../media/image35.svg"/><Relationship Id="rId4" Type="http://schemas.openxmlformats.org/officeDocument/2006/relationships/image" Target="../media/image34.png"/></Relationships>
</file>

<file path=ppt/slides/_rels/slide17.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41.png"/><Relationship Id="rId5" Type="http://schemas.openxmlformats.org/officeDocument/2006/relationships/image" Target="../media/image35.svg"/><Relationship Id="rId4" Type="http://schemas.openxmlformats.org/officeDocument/2006/relationships/image" Target="../media/image34.png"/></Relationships>
</file>

<file path=ppt/slides/_rels/slide18.xml.rels><?xml version="1.0" encoding="UTF-8" standalone="yes"?>
<Relationships xmlns="http://schemas.openxmlformats.org/package/2006/relationships"><Relationship Id="rId8" Type="http://schemas.openxmlformats.org/officeDocument/2006/relationships/image" Target="../media/image46.svg"/><Relationship Id="rId3" Type="http://schemas.openxmlformats.org/officeDocument/2006/relationships/image" Target="../media/image43.svg"/><Relationship Id="rId7" Type="http://schemas.openxmlformats.org/officeDocument/2006/relationships/image" Target="../media/image45.png"/><Relationship Id="rId2" Type="http://schemas.openxmlformats.org/officeDocument/2006/relationships/image" Target="../media/image42.png"/><Relationship Id="rId1" Type="http://schemas.openxmlformats.org/officeDocument/2006/relationships/slideLayout" Target="../slideLayouts/slideLayout7.xml"/><Relationship Id="rId6" Type="http://schemas.openxmlformats.org/officeDocument/2006/relationships/image" Target="../media/image44.jpeg"/><Relationship Id="rId5" Type="http://schemas.openxmlformats.org/officeDocument/2006/relationships/image" Target="../media/image9.svg"/><Relationship Id="rId4" Type="http://schemas.openxmlformats.org/officeDocument/2006/relationships/image" Target="../media/image8.png"/></Relationships>
</file>

<file path=ppt/slides/_rels/slide19.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42.png"/><Relationship Id="rId7" Type="http://schemas.openxmlformats.org/officeDocument/2006/relationships/image" Target="../media/image49.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8.svg"/><Relationship Id="rId5" Type="http://schemas.openxmlformats.org/officeDocument/2006/relationships/image" Target="../media/image47.png"/><Relationship Id="rId4" Type="http://schemas.openxmlformats.org/officeDocument/2006/relationships/image" Target="../media/image43.svg"/><Relationship Id="rId9" Type="http://schemas.openxmlformats.org/officeDocument/2006/relationships/image" Target="../media/image9.sv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43.svg"/><Relationship Id="rId7" Type="http://schemas.openxmlformats.org/officeDocument/2006/relationships/image" Target="../media/image9.svg"/><Relationship Id="rId2" Type="http://schemas.openxmlformats.org/officeDocument/2006/relationships/image" Target="../media/image42.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48.svg"/><Relationship Id="rId4" Type="http://schemas.openxmlformats.org/officeDocument/2006/relationships/image" Target="../media/image47.png"/></Relationships>
</file>

<file path=ppt/slides/_rels/slide2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3.svg"/><Relationship Id="rId7" Type="http://schemas.openxmlformats.org/officeDocument/2006/relationships/image" Target="../media/image15.pn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9.sv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9.svg"/><Relationship Id="rId7" Type="http://schemas.openxmlformats.org/officeDocument/2006/relationships/image" Target="../media/image20.pn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3.svg"/><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3.svg"/><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2161E"/>
        </a:solidFill>
        <a:effectLst/>
      </p:bgPr>
    </p:bg>
    <p:spTree>
      <p:nvGrpSpPr>
        <p:cNvPr id="1" name=""/>
        <p:cNvGrpSpPr/>
        <p:nvPr/>
      </p:nvGrpSpPr>
      <p:grpSpPr>
        <a:xfrm>
          <a:off x="0" y="0"/>
          <a:ext cx="0" cy="0"/>
          <a:chOff x="0" y="0"/>
          <a:chExt cx="0" cy="0"/>
        </a:xfrm>
      </p:grpSpPr>
      <p:sp>
        <p:nvSpPr>
          <p:cNvPr id="2" name="Freeform 2"/>
          <p:cNvSpPr/>
          <p:nvPr/>
        </p:nvSpPr>
        <p:spPr>
          <a:xfrm rot="-10800000">
            <a:off x="15793266" y="0"/>
            <a:ext cx="3328982" cy="1063296"/>
          </a:xfrm>
          <a:custGeom>
            <a:avLst/>
            <a:gdLst/>
            <a:ahLst/>
            <a:cxnLst/>
            <a:rect l="l" t="t" r="r" b="b"/>
            <a:pathLst>
              <a:path w="3328982" h="1063296">
                <a:moveTo>
                  <a:pt x="0" y="0"/>
                </a:moveTo>
                <a:lnTo>
                  <a:pt x="3328982" y="0"/>
                </a:lnTo>
                <a:lnTo>
                  <a:pt x="3328982" y="1063296"/>
                </a:lnTo>
                <a:lnTo>
                  <a:pt x="0" y="106329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652645" y="9541510"/>
            <a:ext cx="2333991" cy="745490"/>
          </a:xfrm>
          <a:custGeom>
            <a:avLst/>
            <a:gdLst/>
            <a:ahLst/>
            <a:cxnLst/>
            <a:rect l="l" t="t" r="r" b="b"/>
            <a:pathLst>
              <a:path w="2333991" h="745490">
                <a:moveTo>
                  <a:pt x="0" y="0"/>
                </a:moveTo>
                <a:lnTo>
                  <a:pt x="2333990" y="0"/>
                </a:lnTo>
                <a:lnTo>
                  <a:pt x="2333990" y="745490"/>
                </a:lnTo>
                <a:lnTo>
                  <a:pt x="0" y="74549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4" name="Group 4"/>
          <p:cNvGrpSpPr/>
          <p:nvPr/>
        </p:nvGrpSpPr>
        <p:grpSpPr>
          <a:xfrm rot="5400000">
            <a:off x="-1757146" y="1757146"/>
            <a:ext cx="4542992" cy="1028700"/>
            <a:chOff x="0" y="0"/>
            <a:chExt cx="1048629" cy="237448"/>
          </a:xfrm>
        </p:grpSpPr>
        <p:sp>
          <p:nvSpPr>
            <p:cNvPr id="5" name="Freeform 5"/>
            <p:cNvSpPr/>
            <p:nvPr/>
          </p:nvSpPr>
          <p:spPr>
            <a:xfrm>
              <a:off x="0" y="0"/>
              <a:ext cx="1048629" cy="237448"/>
            </a:xfrm>
            <a:custGeom>
              <a:avLst/>
              <a:gdLst/>
              <a:ahLst/>
              <a:cxnLst/>
              <a:rect l="l" t="t" r="r" b="b"/>
              <a:pathLst>
                <a:path w="1048629" h="237448">
                  <a:moveTo>
                    <a:pt x="0" y="0"/>
                  </a:moveTo>
                  <a:lnTo>
                    <a:pt x="845429" y="0"/>
                  </a:lnTo>
                  <a:lnTo>
                    <a:pt x="1048629" y="118724"/>
                  </a:lnTo>
                  <a:lnTo>
                    <a:pt x="845429" y="237448"/>
                  </a:lnTo>
                  <a:lnTo>
                    <a:pt x="0" y="237448"/>
                  </a:lnTo>
                  <a:lnTo>
                    <a:pt x="203200" y="118724"/>
                  </a:lnTo>
                  <a:lnTo>
                    <a:pt x="0" y="0"/>
                  </a:lnTo>
                  <a:close/>
                </a:path>
              </a:pathLst>
            </a:custGeom>
            <a:solidFill>
              <a:srgbClr val="FFFFFF"/>
            </a:solidFill>
          </p:spPr>
        </p:sp>
        <p:sp>
          <p:nvSpPr>
            <p:cNvPr id="6" name="TextBox 6"/>
            <p:cNvSpPr txBox="1"/>
            <p:nvPr/>
          </p:nvSpPr>
          <p:spPr>
            <a:xfrm>
              <a:off x="177800" y="-57150"/>
              <a:ext cx="794629" cy="294598"/>
            </a:xfrm>
            <a:prstGeom prst="rect">
              <a:avLst/>
            </a:prstGeom>
          </p:spPr>
          <p:txBody>
            <a:bodyPr lIns="50800" tIns="50800" rIns="50800" bIns="50800" rtlCol="0" anchor="ctr"/>
            <a:lstStyle/>
            <a:p>
              <a:pPr algn="ctr">
                <a:lnSpc>
                  <a:spcPts val="2798"/>
                </a:lnSpc>
              </a:pPr>
              <a:endParaRPr/>
            </a:p>
          </p:txBody>
        </p:sp>
      </p:grpSp>
      <p:grpSp>
        <p:nvGrpSpPr>
          <p:cNvPr id="7" name="Group 7"/>
          <p:cNvGrpSpPr/>
          <p:nvPr/>
        </p:nvGrpSpPr>
        <p:grpSpPr>
          <a:xfrm rot="5400000">
            <a:off x="-728446" y="1757146"/>
            <a:ext cx="4542992" cy="1028700"/>
            <a:chOff x="0" y="0"/>
            <a:chExt cx="1048629" cy="237448"/>
          </a:xfrm>
        </p:grpSpPr>
        <p:sp>
          <p:nvSpPr>
            <p:cNvPr id="8" name="Freeform 8"/>
            <p:cNvSpPr/>
            <p:nvPr/>
          </p:nvSpPr>
          <p:spPr>
            <a:xfrm>
              <a:off x="0" y="0"/>
              <a:ext cx="1048629" cy="237448"/>
            </a:xfrm>
            <a:custGeom>
              <a:avLst/>
              <a:gdLst/>
              <a:ahLst/>
              <a:cxnLst/>
              <a:rect l="l" t="t" r="r" b="b"/>
              <a:pathLst>
                <a:path w="1048629" h="237448">
                  <a:moveTo>
                    <a:pt x="0" y="0"/>
                  </a:moveTo>
                  <a:lnTo>
                    <a:pt x="845429" y="0"/>
                  </a:lnTo>
                  <a:lnTo>
                    <a:pt x="1048629" y="118724"/>
                  </a:lnTo>
                  <a:lnTo>
                    <a:pt x="845429" y="237448"/>
                  </a:lnTo>
                  <a:lnTo>
                    <a:pt x="0" y="237448"/>
                  </a:lnTo>
                  <a:lnTo>
                    <a:pt x="203200" y="118724"/>
                  </a:lnTo>
                  <a:lnTo>
                    <a:pt x="0" y="0"/>
                  </a:lnTo>
                  <a:close/>
                </a:path>
              </a:pathLst>
            </a:custGeom>
            <a:solidFill>
              <a:srgbClr val="FFFFFF"/>
            </a:solidFill>
          </p:spPr>
        </p:sp>
        <p:sp>
          <p:nvSpPr>
            <p:cNvPr id="9" name="TextBox 9"/>
            <p:cNvSpPr txBox="1"/>
            <p:nvPr/>
          </p:nvSpPr>
          <p:spPr>
            <a:xfrm>
              <a:off x="177800" y="-57150"/>
              <a:ext cx="794629" cy="294598"/>
            </a:xfrm>
            <a:prstGeom prst="rect">
              <a:avLst/>
            </a:prstGeom>
          </p:spPr>
          <p:txBody>
            <a:bodyPr lIns="50800" tIns="50800" rIns="50800" bIns="50800" rtlCol="0" anchor="ctr"/>
            <a:lstStyle/>
            <a:p>
              <a:pPr algn="ctr">
                <a:lnSpc>
                  <a:spcPts val="2798"/>
                </a:lnSpc>
              </a:pPr>
              <a:endParaRPr/>
            </a:p>
          </p:txBody>
        </p:sp>
      </p:grpSp>
      <p:grpSp>
        <p:nvGrpSpPr>
          <p:cNvPr id="10" name="Group 10"/>
          <p:cNvGrpSpPr/>
          <p:nvPr/>
        </p:nvGrpSpPr>
        <p:grpSpPr>
          <a:xfrm rot="5400000">
            <a:off x="300254" y="1757146"/>
            <a:ext cx="4542992" cy="1028700"/>
            <a:chOff x="0" y="0"/>
            <a:chExt cx="1048629" cy="237448"/>
          </a:xfrm>
        </p:grpSpPr>
        <p:sp>
          <p:nvSpPr>
            <p:cNvPr id="11" name="Freeform 11"/>
            <p:cNvSpPr/>
            <p:nvPr/>
          </p:nvSpPr>
          <p:spPr>
            <a:xfrm>
              <a:off x="0" y="0"/>
              <a:ext cx="1048629" cy="237448"/>
            </a:xfrm>
            <a:custGeom>
              <a:avLst/>
              <a:gdLst/>
              <a:ahLst/>
              <a:cxnLst/>
              <a:rect l="l" t="t" r="r" b="b"/>
              <a:pathLst>
                <a:path w="1048629" h="237448">
                  <a:moveTo>
                    <a:pt x="0" y="0"/>
                  </a:moveTo>
                  <a:lnTo>
                    <a:pt x="845429" y="0"/>
                  </a:lnTo>
                  <a:lnTo>
                    <a:pt x="1048629" y="118724"/>
                  </a:lnTo>
                  <a:lnTo>
                    <a:pt x="845429" y="237448"/>
                  </a:lnTo>
                  <a:lnTo>
                    <a:pt x="0" y="237448"/>
                  </a:lnTo>
                  <a:lnTo>
                    <a:pt x="203200" y="118724"/>
                  </a:lnTo>
                  <a:lnTo>
                    <a:pt x="0" y="0"/>
                  </a:lnTo>
                  <a:close/>
                </a:path>
              </a:pathLst>
            </a:custGeom>
            <a:solidFill>
              <a:srgbClr val="FFFFFF"/>
            </a:solidFill>
          </p:spPr>
        </p:sp>
        <p:sp>
          <p:nvSpPr>
            <p:cNvPr id="12" name="TextBox 12"/>
            <p:cNvSpPr txBox="1"/>
            <p:nvPr/>
          </p:nvSpPr>
          <p:spPr>
            <a:xfrm>
              <a:off x="177800" y="-57150"/>
              <a:ext cx="794629" cy="294598"/>
            </a:xfrm>
            <a:prstGeom prst="rect">
              <a:avLst/>
            </a:prstGeom>
          </p:spPr>
          <p:txBody>
            <a:bodyPr lIns="50800" tIns="50800" rIns="50800" bIns="50800" rtlCol="0" anchor="ctr"/>
            <a:lstStyle/>
            <a:p>
              <a:pPr algn="ctr">
                <a:lnSpc>
                  <a:spcPts val="2798"/>
                </a:lnSpc>
              </a:pPr>
              <a:endParaRPr/>
            </a:p>
          </p:txBody>
        </p:sp>
      </p:grpSp>
      <p:sp>
        <p:nvSpPr>
          <p:cNvPr id="13" name="Freeform 13"/>
          <p:cNvSpPr/>
          <p:nvPr/>
        </p:nvSpPr>
        <p:spPr>
          <a:xfrm>
            <a:off x="-203312" y="434172"/>
            <a:ext cx="3492724" cy="3492724"/>
          </a:xfrm>
          <a:custGeom>
            <a:avLst/>
            <a:gdLst/>
            <a:ahLst/>
            <a:cxnLst/>
            <a:rect l="l" t="t" r="r" b="b"/>
            <a:pathLst>
              <a:path w="3492724" h="3492724">
                <a:moveTo>
                  <a:pt x="0" y="0"/>
                </a:moveTo>
                <a:lnTo>
                  <a:pt x="3492724" y="0"/>
                </a:lnTo>
                <a:lnTo>
                  <a:pt x="3492724" y="3492724"/>
                </a:lnTo>
                <a:lnTo>
                  <a:pt x="0" y="3492724"/>
                </a:lnTo>
                <a:lnTo>
                  <a:pt x="0" y="0"/>
                </a:lnTo>
                <a:close/>
              </a:path>
            </a:pathLst>
          </a:custGeom>
          <a:blipFill>
            <a:blip r:embed="rId4"/>
            <a:stretch>
              <a:fillRect/>
            </a:stretch>
          </a:blipFill>
        </p:spPr>
      </p:sp>
      <p:grpSp>
        <p:nvGrpSpPr>
          <p:cNvPr id="14" name="Group 14"/>
          <p:cNvGrpSpPr/>
          <p:nvPr/>
        </p:nvGrpSpPr>
        <p:grpSpPr>
          <a:xfrm>
            <a:off x="2057400" y="5736993"/>
            <a:ext cx="5354602" cy="4550007"/>
            <a:chOff x="0" y="0"/>
            <a:chExt cx="956530" cy="812800"/>
          </a:xfrm>
        </p:grpSpPr>
        <p:sp>
          <p:nvSpPr>
            <p:cNvPr id="15" name="Freeform 15"/>
            <p:cNvSpPr/>
            <p:nvPr/>
          </p:nvSpPr>
          <p:spPr>
            <a:xfrm>
              <a:off x="0" y="0"/>
              <a:ext cx="956530" cy="812800"/>
            </a:xfrm>
            <a:custGeom>
              <a:avLst/>
              <a:gdLst/>
              <a:ahLst/>
              <a:cxnLst/>
              <a:rect l="l" t="t" r="r" b="b"/>
              <a:pathLst>
                <a:path w="956530" h="812800">
                  <a:moveTo>
                    <a:pt x="0" y="0"/>
                  </a:moveTo>
                  <a:lnTo>
                    <a:pt x="956530" y="0"/>
                  </a:lnTo>
                  <a:lnTo>
                    <a:pt x="956530" y="812800"/>
                  </a:lnTo>
                  <a:lnTo>
                    <a:pt x="0" y="812800"/>
                  </a:lnTo>
                  <a:close/>
                </a:path>
              </a:pathLst>
            </a:custGeom>
            <a:blipFill>
              <a:blip r:embed="rId5"/>
              <a:stretch>
                <a:fillRect l="-6649" r="-6649"/>
              </a:stretch>
            </a:blipFill>
          </p:spPr>
        </p:sp>
      </p:grpSp>
      <p:grpSp>
        <p:nvGrpSpPr>
          <p:cNvPr id="16" name="Group 16"/>
          <p:cNvGrpSpPr/>
          <p:nvPr/>
        </p:nvGrpSpPr>
        <p:grpSpPr>
          <a:xfrm>
            <a:off x="11297156" y="5736993"/>
            <a:ext cx="4550007" cy="4550007"/>
            <a:chOff x="0" y="0"/>
            <a:chExt cx="812800" cy="812800"/>
          </a:xfrm>
        </p:grpSpPr>
        <p:sp>
          <p:nvSpPr>
            <p:cNvPr id="17" name="Freeform 17"/>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blipFill>
              <a:blip r:embed="rId6"/>
              <a:stretch>
                <a:fillRect l="-2875" r="-2875"/>
              </a:stretch>
            </a:blipFill>
          </p:spPr>
        </p:sp>
      </p:grpSp>
      <p:sp>
        <p:nvSpPr>
          <p:cNvPr id="18" name="TextBox 18"/>
          <p:cNvSpPr txBox="1"/>
          <p:nvPr/>
        </p:nvSpPr>
        <p:spPr>
          <a:xfrm>
            <a:off x="3914775" y="2085284"/>
            <a:ext cx="10458450" cy="829196"/>
          </a:xfrm>
          <a:prstGeom prst="rect">
            <a:avLst/>
          </a:prstGeom>
        </p:spPr>
        <p:txBody>
          <a:bodyPr lIns="0" tIns="0" rIns="0" bIns="0" rtlCol="0" anchor="t">
            <a:spAutoFit/>
          </a:bodyPr>
          <a:lstStyle/>
          <a:p>
            <a:pPr algn="ctr">
              <a:lnSpc>
                <a:spcPts val="6796"/>
              </a:lnSpc>
              <a:spcBef>
                <a:spcPct val="0"/>
              </a:spcBef>
            </a:pPr>
            <a:r>
              <a:rPr lang="en-US" sz="4854">
                <a:solidFill>
                  <a:srgbClr val="FFFFFF"/>
                </a:solidFill>
                <a:latin typeface="DejaVu Serif"/>
                <a:ea typeface="DejaVu Serif"/>
                <a:cs typeface="DejaVu Serif"/>
                <a:sym typeface="DejaVu Serif"/>
              </a:rPr>
              <a:t>Khoa: Công Nghệ Thông Tin</a:t>
            </a:r>
          </a:p>
        </p:txBody>
      </p:sp>
      <p:sp>
        <p:nvSpPr>
          <p:cNvPr id="19" name="TextBox 19"/>
          <p:cNvSpPr txBox="1"/>
          <p:nvPr/>
        </p:nvSpPr>
        <p:spPr>
          <a:xfrm>
            <a:off x="3997908" y="2980768"/>
            <a:ext cx="10292184" cy="805701"/>
          </a:xfrm>
          <a:prstGeom prst="rect">
            <a:avLst/>
          </a:prstGeom>
        </p:spPr>
        <p:txBody>
          <a:bodyPr lIns="0" tIns="0" rIns="0" bIns="0" rtlCol="0" anchor="t">
            <a:spAutoFit/>
          </a:bodyPr>
          <a:lstStyle/>
          <a:p>
            <a:pPr algn="ctr">
              <a:lnSpc>
                <a:spcPts val="6516"/>
              </a:lnSpc>
              <a:spcBef>
                <a:spcPct val="0"/>
              </a:spcBef>
            </a:pPr>
            <a:r>
              <a:rPr lang="en-US" sz="4654">
                <a:solidFill>
                  <a:srgbClr val="FFFFFF"/>
                </a:solidFill>
                <a:latin typeface="DejaVu Serif"/>
                <a:ea typeface="DejaVu Serif"/>
                <a:cs typeface="DejaVu Serif"/>
                <a:sym typeface="DejaVu Serif"/>
              </a:rPr>
              <a:t>Lớp: Xe tự hành và robot di động</a:t>
            </a:r>
          </a:p>
        </p:txBody>
      </p:sp>
      <p:sp>
        <p:nvSpPr>
          <p:cNvPr id="20" name="TextBox 20"/>
          <p:cNvSpPr txBox="1"/>
          <p:nvPr/>
        </p:nvSpPr>
        <p:spPr>
          <a:xfrm>
            <a:off x="5172253" y="4734328"/>
            <a:ext cx="8543747" cy="802640"/>
          </a:xfrm>
          <a:prstGeom prst="rect">
            <a:avLst/>
          </a:prstGeom>
        </p:spPr>
        <p:txBody>
          <a:bodyPr wrap="square" lIns="0" tIns="0" rIns="0" bIns="0" rtlCol="0" anchor="t">
            <a:spAutoFit/>
          </a:bodyPr>
          <a:lstStyle/>
          <a:p>
            <a:pPr algn="ctr">
              <a:lnSpc>
                <a:spcPts val="6580"/>
              </a:lnSpc>
            </a:pPr>
            <a:r>
              <a:rPr lang="en-US" sz="4700" b="1">
                <a:solidFill>
                  <a:srgbClr val="FFFFFF"/>
                </a:solidFill>
                <a:latin typeface="DejaVu Serif Bold"/>
                <a:ea typeface="DejaVu Serif Bold"/>
                <a:cs typeface="DejaVu Serif Bold"/>
                <a:sym typeface="DejaVu Serif Bold"/>
              </a:rPr>
              <a:t>GVHD:  </a:t>
            </a:r>
            <a:r>
              <a:rPr lang="en-US" sz="4700">
                <a:solidFill>
                  <a:srgbClr val="FFFFFF"/>
                </a:solidFill>
                <a:latin typeface="DejaVu Serif"/>
                <a:ea typeface="DejaVu Serif"/>
                <a:cs typeface="DejaVu Serif"/>
                <a:sym typeface="DejaVu Serif"/>
              </a:rPr>
              <a:t>TS.Phan Văn Đức</a:t>
            </a:r>
          </a:p>
        </p:txBody>
      </p:sp>
      <p:sp>
        <p:nvSpPr>
          <p:cNvPr id="21" name="TextBox 21"/>
          <p:cNvSpPr txBox="1"/>
          <p:nvPr/>
        </p:nvSpPr>
        <p:spPr>
          <a:xfrm>
            <a:off x="3285774" y="3926896"/>
            <a:ext cx="12777342" cy="698396"/>
          </a:xfrm>
          <a:prstGeom prst="rect">
            <a:avLst/>
          </a:prstGeom>
        </p:spPr>
        <p:txBody>
          <a:bodyPr wrap="square" lIns="0" tIns="0" rIns="0" bIns="0" rtlCol="0" anchor="t">
            <a:spAutoFit/>
          </a:bodyPr>
          <a:lstStyle/>
          <a:p>
            <a:pPr algn="ctr">
              <a:lnSpc>
                <a:spcPts val="5880"/>
              </a:lnSpc>
            </a:pPr>
            <a:r>
              <a:rPr lang="en-US" sz="4200">
                <a:solidFill>
                  <a:srgbClr val="FFFFFF"/>
                </a:solidFill>
                <a:latin typeface="DejaVu Serif"/>
                <a:ea typeface="DejaVu Serif"/>
                <a:cs typeface="DejaVu Serif"/>
                <a:sym typeface="DejaVu Serif"/>
              </a:rPr>
              <a:t>Nhóm 1: Xe tự hành tránh vật cản và dò line  </a:t>
            </a:r>
          </a:p>
        </p:txBody>
      </p:sp>
      <p:sp>
        <p:nvSpPr>
          <p:cNvPr id="22" name="TextBox 22"/>
          <p:cNvSpPr txBox="1"/>
          <p:nvPr/>
        </p:nvSpPr>
        <p:spPr>
          <a:xfrm>
            <a:off x="3391716" y="-59963"/>
            <a:ext cx="12296775" cy="2122692"/>
          </a:xfrm>
          <a:prstGeom prst="rect">
            <a:avLst/>
          </a:prstGeom>
        </p:spPr>
        <p:txBody>
          <a:bodyPr lIns="0" tIns="0" rIns="0" bIns="0" rtlCol="0" anchor="t">
            <a:spAutoFit/>
          </a:bodyPr>
          <a:lstStyle/>
          <a:p>
            <a:pPr algn="ctr">
              <a:lnSpc>
                <a:spcPts val="8476"/>
              </a:lnSpc>
            </a:pPr>
            <a:r>
              <a:rPr lang="en-US" sz="6054">
                <a:solidFill>
                  <a:srgbClr val="FFFFFF"/>
                </a:solidFill>
                <a:latin typeface="DejaVu Serif"/>
                <a:ea typeface="DejaVu Serif"/>
                <a:cs typeface="DejaVu Serif"/>
                <a:sym typeface="DejaVu Serif"/>
              </a:rPr>
              <a:t>TRƯỜNG ĐẠI HỌC GIA  ĐỊNH </a:t>
            </a:r>
          </a:p>
          <a:p>
            <a:pPr algn="ctr">
              <a:lnSpc>
                <a:spcPts val="8476"/>
              </a:lnSpc>
              <a:spcBef>
                <a:spcPct val="0"/>
              </a:spcBef>
            </a:pPr>
            <a:r>
              <a:rPr lang="en-US" sz="6054">
                <a:solidFill>
                  <a:srgbClr val="FFFFFF"/>
                </a:solidFill>
                <a:latin typeface="DejaVu Serif"/>
                <a:ea typeface="DejaVu Serif"/>
                <a:cs typeface="DejaVu Serif"/>
                <a:sym typeface="DejaVu Serif"/>
              </a:rPr>
              <a:t>University Of HCM</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2161E"/>
        </a:solidFill>
        <a:effectLst/>
      </p:bgPr>
    </p:bg>
    <p:spTree>
      <p:nvGrpSpPr>
        <p:cNvPr id="1" name=""/>
        <p:cNvGrpSpPr/>
        <p:nvPr/>
      </p:nvGrpSpPr>
      <p:grpSpPr>
        <a:xfrm>
          <a:off x="0" y="0"/>
          <a:ext cx="0" cy="0"/>
          <a:chOff x="0" y="0"/>
          <a:chExt cx="0" cy="0"/>
        </a:xfrm>
      </p:grpSpPr>
      <p:sp>
        <p:nvSpPr>
          <p:cNvPr id="2" name="Freeform 2"/>
          <p:cNvSpPr/>
          <p:nvPr/>
        </p:nvSpPr>
        <p:spPr>
          <a:xfrm>
            <a:off x="4309215" y="-593671"/>
            <a:ext cx="8834695" cy="1622371"/>
          </a:xfrm>
          <a:custGeom>
            <a:avLst/>
            <a:gdLst/>
            <a:ahLst/>
            <a:cxnLst/>
            <a:rect l="l" t="t" r="r" b="b"/>
            <a:pathLst>
              <a:path w="8834695" h="1622371">
                <a:moveTo>
                  <a:pt x="0" y="0"/>
                </a:moveTo>
                <a:lnTo>
                  <a:pt x="8834694" y="0"/>
                </a:lnTo>
                <a:lnTo>
                  <a:pt x="8834694" y="1622371"/>
                </a:lnTo>
                <a:lnTo>
                  <a:pt x="0" y="162237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3493371" y="2584907"/>
            <a:ext cx="11301259" cy="6286325"/>
          </a:xfrm>
          <a:custGeom>
            <a:avLst/>
            <a:gdLst/>
            <a:ahLst/>
            <a:cxnLst/>
            <a:rect l="l" t="t" r="r" b="b"/>
            <a:pathLst>
              <a:path w="11301259" h="6286325">
                <a:moveTo>
                  <a:pt x="0" y="0"/>
                </a:moveTo>
                <a:lnTo>
                  <a:pt x="11301258" y="0"/>
                </a:lnTo>
                <a:lnTo>
                  <a:pt x="11301258" y="6286326"/>
                </a:lnTo>
                <a:lnTo>
                  <a:pt x="0" y="6286326"/>
                </a:lnTo>
                <a:lnTo>
                  <a:pt x="0" y="0"/>
                </a:lnTo>
                <a:close/>
              </a:path>
            </a:pathLst>
          </a:custGeom>
          <a:blipFill>
            <a:blip r:embed="rId4"/>
            <a:stretch>
              <a:fillRect/>
            </a:stretch>
          </a:blipFill>
        </p:spPr>
      </p:sp>
      <p:sp>
        <p:nvSpPr>
          <p:cNvPr id="4" name="Freeform 4"/>
          <p:cNvSpPr/>
          <p:nvPr/>
        </p:nvSpPr>
        <p:spPr>
          <a:xfrm>
            <a:off x="0" y="6115137"/>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TextBox 5"/>
          <p:cNvSpPr txBox="1"/>
          <p:nvPr/>
        </p:nvSpPr>
        <p:spPr>
          <a:xfrm>
            <a:off x="6520187" y="190787"/>
            <a:ext cx="6623723" cy="654817"/>
          </a:xfrm>
          <a:prstGeom prst="rect">
            <a:avLst/>
          </a:prstGeom>
        </p:spPr>
        <p:txBody>
          <a:bodyPr wrap="square" lIns="0" tIns="0" rIns="0" bIns="0" rtlCol="0" anchor="t">
            <a:spAutoFit/>
          </a:bodyPr>
          <a:lstStyle/>
          <a:p>
            <a:pPr algn="ctr">
              <a:lnSpc>
                <a:spcPts val="5382"/>
              </a:lnSpc>
              <a:spcBef>
                <a:spcPct val="0"/>
              </a:spcBef>
            </a:pPr>
            <a:r>
              <a:rPr lang="en-US" sz="3844" b="1">
                <a:solidFill>
                  <a:srgbClr val="F8F8F8"/>
                </a:solidFill>
                <a:latin typeface="DejaVu Serif Bold"/>
                <a:ea typeface="DejaVu Serif Bold"/>
                <a:cs typeface="DejaVu Serif Bold"/>
                <a:sym typeface="DejaVu Serif Bold"/>
              </a:rPr>
              <a:t>II. Thiết kế hệ thống</a:t>
            </a:r>
          </a:p>
        </p:txBody>
      </p:sp>
      <p:sp>
        <p:nvSpPr>
          <p:cNvPr id="6" name="TextBox 6"/>
          <p:cNvSpPr txBox="1"/>
          <p:nvPr/>
        </p:nvSpPr>
        <p:spPr>
          <a:xfrm>
            <a:off x="1028700" y="1625955"/>
            <a:ext cx="6057900" cy="662169"/>
          </a:xfrm>
          <a:prstGeom prst="rect">
            <a:avLst/>
          </a:prstGeom>
        </p:spPr>
        <p:txBody>
          <a:bodyPr wrap="square" lIns="0" tIns="0" rIns="0" bIns="0" rtlCol="0" anchor="t">
            <a:spAutoFit/>
          </a:bodyPr>
          <a:lstStyle/>
          <a:p>
            <a:pPr algn="ctr">
              <a:lnSpc>
                <a:spcPts val="5600"/>
              </a:lnSpc>
              <a:spcBef>
                <a:spcPct val="0"/>
              </a:spcBef>
            </a:pPr>
            <a:r>
              <a:rPr lang="en-US" sz="4000" b="1">
                <a:solidFill>
                  <a:srgbClr val="F8F8F8"/>
                </a:solidFill>
                <a:latin typeface="DejaVu Serif Bold"/>
                <a:ea typeface="DejaVu Serif Bold"/>
                <a:cs typeface="DejaVu Serif Bold"/>
                <a:sym typeface="DejaVu Serif Bold"/>
              </a:rPr>
              <a:t>3. SƠ ĐỒ KẾT NỐI</a:t>
            </a:r>
          </a:p>
        </p:txBody>
      </p:sp>
      <p:sp>
        <p:nvSpPr>
          <p:cNvPr id="7" name="Freeform 7"/>
          <p:cNvSpPr/>
          <p:nvPr/>
        </p:nvSpPr>
        <p:spPr>
          <a:xfrm rot="-10800000">
            <a:off x="14173200" y="0"/>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Tree>
  </p:cSld>
  <p:clrMapOvr>
    <a:masterClrMapping/>
  </p:clrMapOvr>
  <p:transition spd="med">
    <p:pull/>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12161E"/>
        </a:solidFill>
        <a:effectLst/>
      </p:bgPr>
    </p:bg>
    <p:spTree>
      <p:nvGrpSpPr>
        <p:cNvPr id="1" name=""/>
        <p:cNvGrpSpPr/>
        <p:nvPr/>
      </p:nvGrpSpPr>
      <p:grpSpPr>
        <a:xfrm>
          <a:off x="0" y="0"/>
          <a:ext cx="0" cy="0"/>
          <a:chOff x="0" y="0"/>
          <a:chExt cx="0" cy="0"/>
        </a:xfrm>
      </p:grpSpPr>
      <p:sp>
        <p:nvSpPr>
          <p:cNvPr id="2" name="Freeform 2"/>
          <p:cNvSpPr/>
          <p:nvPr/>
        </p:nvSpPr>
        <p:spPr>
          <a:xfrm>
            <a:off x="4309215" y="-593671"/>
            <a:ext cx="8834695" cy="1622371"/>
          </a:xfrm>
          <a:custGeom>
            <a:avLst/>
            <a:gdLst/>
            <a:ahLst/>
            <a:cxnLst/>
            <a:rect l="l" t="t" r="r" b="b"/>
            <a:pathLst>
              <a:path w="8834695" h="1622371">
                <a:moveTo>
                  <a:pt x="0" y="0"/>
                </a:moveTo>
                <a:lnTo>
                  <a:pt x="8834694" y="0"/>
                </a:lnTo>
                <a:lnTo>
                  <a:pt x="8834694" y="1622371"/>
                </a:lnTo>
                <a:lnTo>
                  <a:pt x="0" y="162237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8291906" y="141314"/>
            <a:ext cx="2880568" cy="654817"/>
          </a:xfrm>
          <a:prstGeom prst="rect">
            <a:avLst/>
          </a:prstGeom>
        </p:spPr>
        <p:txBody>
          <a:bodyPr lIns="0" tIns="0" rIns="0" bIns="0" rtlCol="0" anchor="t">
            <a:spAutoFit/>
          </a:bodyPr>
          <a:lstStyle/>
          <a:p>
            <a:pPr algn="ctr">
              <a:lnSpc>
                <a:spcPts val="5382"/>
              </a:lnSpc>
              <a:spcBef>
                <a:spcPct val="0"/>
              </a:spcBef>
            </a:pPr>
            <a:r>
              <a:rPr lang="en-US" sz="3844" b="1">
                <a:solidFill>
                  <a:srgbClr val="F8F8F8"/>
                </a:solidFill>
                <a:latin typeface="DejaVu Serif Bold"/>
                <a:ea typeface="DejaVu Serif Bold"/>
                <a:cs typeface="DejaVu Serif Bold"/>
                <a:sym typeface="DejaVu Serif Bold"/>
              </a:rPr>
              <a:t>III. Sơ đồ  </a:t>
            </a:r>
          </a:p>
        </p:txBody>
      </p:sp>
      <p:sp>
        <p:nvSpPr>
          <p:cNvPr id="4" name="TextBox 4"/>
          <p:cNvSpPr txBox="1"/>
          <p:nvPr/>
        </p:nvSpPr>
        <p:spPr>
          <a:xfrm>
            <a:off x="1028700" y="1611068"/>
            <a:ext cx="7119342" cy="688975"/>
          </a:xfrm>
          <a:prstGeom prst="rect">
            <a:avLst/>
          </a:prstGeom>
        </p:spPr>
        <p:txBody>
          <a:bodyPr lIns="0" tIns="0" rIns="0" bIns="0" rtlCol="0" anchor="t">
            <a:spAutoFit/>
          </a:bodyPr>
          <a:lstStyle/>
          <a:p>
            <a:pPr algn="ctr">
              <a:lnSpc>
                <a:spcPts val="5600"/>
              </a:lnSpc>
              <a:spcBef>
                <a:spcPct val="0"/>
              </a:spcBef>
            </a:pPr>
            <a:r>
              <a:rPr lang="en-US" sz="4000" b="1">
                <a:solidFill>
                  <a:srgbClr val="F8F8F8"/>
                </a:solidFill>
                <a:latin typeface="DejaVu Serif Bold"/>
                <a:ea typeface="DejaVu Serif Bold"/>
                <a:cs typeface="DejaVu Serif Bold"/>
                <a:sym typeface="DejaVu Serif Bold"/>
              </a:rPr>
              <a:t>1. LƯU ĐỒ THUẬT TOÁN</a:t>
            </a:r>
          </a:p>
        </p:txBody>
      </p:sp>
      <p:grpSp>
        <p:nvGrpSpPr>
          <p:cNvPr id="5" name="Group 5"/>
          <p:cNvGrpSpPr>
            <a:grpSpLocks noChangeAspect="1"/>
          </p:cNvGrpSpPr>
          <p:nvPr/>
        </p:nvGrpSpPr>
        <p:grpSpPr>
          <a:xfrm>
            <a:off x="11582400" y="0"/>
            <a:ext cx="6678615" cy="10287000"/>
            <a:chOff x="0" y="0"/>
            <a:chExt cx="8940800" cy="13771419"/>
          </a:xfrm>
        </p:grpSpPr>
        <p:sp>
          <p:nvSpPr>
            <p:cNvPr id="6" name="Freeform 6"/>
            <p:cNvSpPr/>
            <p:nvPr/>
          </p:nvSpPr>
          <p:spPr>
            <a:xfrm>
              <a:off x="0" y="0"/>
              <a:ext cx="8940800" cy="13771372"/>
            </a:xfrm>
            <a:custGeom>
              <a:avLst/>
              <a:gdLst/>
              <a:ahLst/>
              <a:cxnLst/>
              <a:rect l="l" t="t" r="r" b="b"/>
              <a:pathLst>
                <a:path w="8940800" h="13771372">
                  <a:moveTo>
                    <a:pt x="0" y="0"/>
                  </a:moveTo>
                  <a:lnTo>
                    <a:pt x="8940800" y="0"/>
                  </a:lnTo>
                  <a:lnTo>
                    <a:pt x="8940800" y="13771372"/>
                  </a:lnTo>
                  <a:lnTo>
                    <a:pt x="0" y="13771372"/>
                  </a:lnTo>
                  <a:lnTo>
                    <a:pt x="0" y="0"/>
                  </a:lnTo>
                  <a:close/>
                </a:path>
              </a:pathLst>
            </a:custGeom>
            <a:blipFill>
              <a:blip r:embed="rId4"/>
              <a:stretch>
                <a:fillRect/>
              </a:stretch>
            </a:blipFill>
          </p:spPr>
        </p:sp>
      </p:grpSp>
      <p:grpSp>
        <p:nvGrpSpPr>
          <p:cNvPr id="7" name="Group 7"/>
          <p:cNvGrpSpPr/>
          <p:nvPr/>
        </p:nvGrpSpPr>
        <p:grpSpPr>
          <a:xfrm rot="-9137221">
            <a:off x="-942744" y="7442308"/>
            <a:ext cx="13404498" cy="532540"/>
            <a:chOff x="0" y="0"/>
            <a:chExt cx="3530403" cy="140257"/>
          </a:xfrm>
        </p:grpSpPr>
        <p:sp>
          <p:nvSpPr>
            <p:cNvPr id="8" name="Freeform 8"/>
            <p:cNvSpPr/>
            <p:nvPr/>
          </p:nvSpPr>
          <p:spPr>
            <a:xfrm>
              <a:off x="0" y="0"/>
              <a:ext cx="3530403" cy="140257"/>
            </a:xfrm>
            <a:custGeom>
              <a:avLst/>
              <a:gdLst/>
              <a:ahLst/>
              <a:cxnLst/>
              <a:rect l="l" t="t" r="r" b="b"/>
              <a:pathLst>
                <a:path w="3530403" h="140257">
                  <a:moveTo>
                    <a:pt x="0" y="0"/>
                  </a:moveTo>
                  <a:lnTo>
                    <a:pt x="3530403" y="0"/>
                  </a:lnTo>
                  <a:lnTo>
                    <a:pt x="3530403" y="140257"/>
                  </a:lnTo>
                  <a:lnTo>
                    <a:pt x="0" y="140257"/>
                  </a:lnTo>
                  <a:close/>
                </a:path>
              </a:pathLst>
            </a:custGeom>
            <a:solidFill>
              <a:srgbClr val="FFFFFF"/>
            </a:solidFill>
          </p:spPr>
        </p:sp>
        <p:sp>
          <p:nvSpPr>
            <p:cNvPr id="9" name="TextBox 9"/>
            <p:cNvSpPr txBox="1"/>
            <p:nvPr/>
          </p:nvSpPr>
          <p:spPr>
            <a:xfrm>
              <a:off x="0" y="-38100"/>
              <a:ext cx="3530403" cy="178357"/>
            </a:xfrm>
            <a:prstGeom prst="rect">
              <a:avLst/>
            </a:prstGeom>
          </p:spPr>
          <p:txBody>
            <a:bodyPr lIns="50800" tIns="50800" rIns="50800" bIns="50800" rtlCol="0" anchor="ctr"/>
            <a:lstStyle/>
            <a:p>
              <a:pPr algn="ctr">
                <a:lnSpc>
                  <a:spcPts val="2659"/>
                </a:lnSpc>
                <a:spcBef>
                  <a:spcPct val="0"/>
                </a:spcBef>
              </a:pPr>
              <a:endParaRPr/>
            </a:p>
          </p:txBody>
        </p:sp>
      </p:grpSp>
    </p:spTree>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2161E"/>
        </a:solidFill>
        <a:effectLst/>
      </p:bgPr>
    </p:bg>
    <p:spTree>
      <p:nvGrpSpPr>
        <p:cNvPr id="1" name=""/>
        <p:cNvGrpSpPr/>
        <p:nvPr/>
      </p:nvGrpSpPr>
      <p:grpSpPr>
        <a:xfrm>
          <a:off x="0" y="0"/>
          <a:ext cx="0" cy="0"/>
          <a:chOff x="0" y="0"/>
          <a:chExt cx="0" cy="0"/>
        </a:xfrm>
      </p:grpSpPr>
      <p:sp>
        <p:nvSpPr>
          <p:cNvPr id="2" name="Freeform 2"/>
          <p:cNvSpPr/>
          <p:nvPr/>
        </p:nvSpPr>
        <p:spPr>
          <a:xfrm>
            <a:off x="4309215" y="-593671"/>
            <a:ext cx="8834695" cy="1622371"/>
          </a:xfrm>
          <a:custGeom>
            <a:avLst/>
            <a:gdLst/>
            <a:ahLst/>
            <a:cxnLst/>
            <a:rect l="l" t="t" r="r" b="b"/>
            <a:pathLst>
              <a:path w="8834695" h="1622371">
                <a:moveTo>
                  <a:pt x="0" y="0"/>
                </a:moveTo>
                <a:lnTo>
                  <a:pt x="8834694" y="0"/>
                </a:lnTo>
                <a:lnTo>
                  <a:pt x="8834694" y="1622371"/>
                </a:lnTo>
                <a:lnTo>
                  <a:pt x="0" y="162237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5032382" y="2433649"/>
            <a:ext cx="8223236" cy="5836545"/>
          </a:xfrm>
          <a:custGeom>
            <a:avLst/>
            <a:gdLst/>
            <a:ahLst/>
            <a:cxnLst/>
            <a:rect l="l" t="t" r="r" b="b"/>
            <a:pathLst>
              <a:path w="8223236" h="5836545">
                <a:moveTo>
                  <a:pt x="0" y="0"/>
                </a:moveTo>
                <a:lnTo>
                  <a:pt x="8223236" y="0"/>
                </a:lnTo>
                <a:lnTo>
                  <a:pt x="8223236" y="5836544"/>
                </a:lnTo>
                <a:lnTo>
                  <a:pt x="0" y="5836544"/>
                </a:lnTo>
                <a:lnTo>
                  <a:pt x="0" y="0"/>
                </a:lnTo>
                <a:close/>
              </a:path>
            </a:pathLst>
          </a:custGeom>
          <a:blipFill>
            <a:blip r:embed="rId4"/>
            <a:stretch>
              <a:fillRect/>
            </a:stretch>
          </a:blipFill>
        </p:spPr>
      </p:sp>
      <p:sp>
        <p:nvSpPr>
          <p:cNvPr id="4" name="Freeform 4"/>
          <p:cNvSpPr/>
          <p:nvPr/>
        </p:nvSpPr>
        <p:spPr>
          <a:xfrm>
            <a:off x="15489936" y="6172200"/>
            <a:ext cx="2798064" cy="4114800"/>
          </a:xfrm>
          <a:custGeom>
            <a:avLst/>
            <a:gdLst/>
            <a:ahLst/>
            <a:cxnLst/>
            <a:rect l="l" t="t" r="r" b="b"/>
            <a:pathLst>
              <a:path w="2798064" h="4114800">
                <a:moveTo>
                  <a:pt x="0" y="0"/>
                </a:moveTo>
                <a:lnTo>
                  <a:pt x="2798064" y="0"/>
                </a:lnTo>
                <a:lnTo>
                  <a:pt x="2798064"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flipH="1">
            <a:off x="-4057" y="6172200"/>
            <a:ext cx="2798064" cy="4114800"/>
          </a:xfrm>
          <a:custGeom>
            <a:avLst/>
            <a:gdLst/>
            <a:ahLst/>
            <a:cxnLst/>
            <a:rect l="l" t="t" r="r" b="b"/>
            <a:pathLst>
              <a:path w="2798064" h="4114800">
                <a:moveTo>
                  <a:pt x="2798064" y="0"/>
                </a:moveTo>
                <a:lnTo>
                  <a:pt x="0" y="0"/>
                </a:lnTo>
                <a:lnTo>
                  <a:pt x="0" y="4114800"/>
                </a:lnTo>
                <a:lnTo>
                  <a:pt x="2798064" y="4114800"/>
                </a:lnTo>
                <a:lnTo>
                  <a:pt x="2798064"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TextBox 6"/>
          <p:cNvSpPr txBox="1"/>
          <p:nvPr/>
        </p:nvSpPr>
        <p:spPr>
          <a:xfrm>
            <a:off x="8291906" y="141314"/>
            <a:ext cx="2880568" cy="654817"/>
          </a:xfrm>
          <a:prstGeom prst="rect">
            <a:avLst/>
          </a:prstGeom>
        </p:spPr>
        <p:txBody>
          <a:bodyPr lIns="0" tIns="0" rIns="0" bIns="0" rtlCol="0" anchor="t">
            <a:spAutoFit/>
          </a:bodyPr>
          <a:lstStyle/>
          <a:p>
            <a:pPr algn="ctr">
              <a:lnSpc>
                <a:spcPts val="5382"/>
              </a:lnSpc>
              <a:spcBef>
                <a:spcPct val="0"/>
              </a:spcBef>
            </a:pPr>
            <a:r>
              <a:rPr lang="en-US" sz="3844" b="1">
                <a:solidFill>
                  <a:srgbClr val="F8F8F8"/>
                </a:solidFill>
                <a:latin typeface="DejaVu Serif Bold"/>
                <a:ea typeface="DejaVu Serif Bold"/>
                <a:cs typeface="DejaVu Serif Bold"/>
                <a:sym typeface="DejaVu Serif Bold"/>
              </a:rPr>
              <a:t>III. Sơ đồ  </a:t>
            </a:r>
          </a:p>
        </p:txBody>
      </p:sp>
      <p:sp>
        <p:nvSpPr>
          <p:cNvPr id="7" name="TextBox 7"/>
          <p:cNvSpPr txBox="1"/>
          <p:nvPr/>
        </p:nvSpPr>
        <p:spPr>
          <a:xfrm>
            <a:off x="1028700" y="1551519"/>
            <a:ext cx="4358283" cy="688975"/>
          </a:xfrm>
          <a:prstGeom prst="rect">
            <a:avLst/>
          </a:prstGeom>
        </p:spPr>
        <p:txBody>
          <a:bodyPr lIns="0" tIns="0" rIns="0" bIns="0" rtlCol="0" anchor="t">
            <a:spAutoFit/>
          </a:bodyPr>
          <a:lstStyle/>
          <a:p>
            <a:pPr algn="ctr">
              <a:lnSpc>
                <a:spcPts val="5600"/>
              </a:lnSpc>
              <a:spcBef>
                <a:spcPct val="0"/>
              </a:spcBef>
            </a:pPr>
            <a:r>
              <a:rPr lang="en-US" sz="4000" b="1">
                <a:solidFill>
                  <a:srgbClr val="F8F8F8"/>
                </a:solidFill>
                <a:latin typeface="DejaVu Serif Bold"/>
                <a:ea typeface="DejaVu Serif Bold"/>
                <a:cs typeface="DejaVu Serif Bold"/>
                <a:sym typeface="DejaVu Serif Bold"/>
              </a:rPr>
              <a:t>2. SƠ ĐỒ KHỐI</a:t>
            </a:r>
          </a:p>
        </p:txBody>
      </p:sp>
    </p:spTree>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12161E"/>
        </a:solidFill>
        <a:effectLst/>
      </p:bgPr>
    </p:bg>
    <p:spTree>
      <p:nvGrpSpPr>
        <p:cNvPr id="1" name=""/>
        <p:cNvGrpSpPr/>
        <p:nvPr/>
      </p:nvGrpSpPr>
      <p:grpSpPr>
        <a:xfrm>
          <a:off x="0" y="0"/>
          <a:ext cx="0" cy="0"/>
          <a:chOff x="0" y="0"/>
          <a:chExt cx="0" cy="0"/>
        </a:xfrm>
      </p:grpSpPr>
      <p:sp>
        <p:nvSpPr>
          <p:cNvPr id="2" name="Freeform 2"/>
          <p:cNvSpPr/>
          <p:nvPr/>
        </p:nvSpPr>
        <p:spPr>
          <a:xfrm>
            <a:off x="4309215" y="-593671"/>
            <a:ext cx="8834695" cy="1622371"/>
          </a:xfrm>
          <a:custGeom>
            <a:avLst/>
            <a:gdLst/>
            <a:ahLst/>
            <a:cxnLst/>
            <a:rect l="l" t="t" r="r" b="b"/>
            <a:pathLst>
              <a:path w="8834695" h="1622371">
                <a:moveTo>
                  <a:pt x="0" y="0"/>
                </a:moveTo>
                <a:lnTo>
                  <a:pt x="8834694" y="0"/>
                </a:lnTo>
                <a:lnTo>
                  <a:pt x="8834694" y="1622371"/>
                </a:lnTo>
                <a:lnTo>
                  <a:pt x="0" y="162237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3" name="Freeform 3"/>
          <p:cNvSpPr/>
          <p:nvPr/>
        </p:nvSpPr>
        <p:spPr>
          <a:xfrm>
            <a:off x="15489936" y="6172200"/>
            <a:ext cx="2798064" cy="4114800"/>
          </a:xfrm>
          <a:custGeom>
            <a:avLst/>
            <a:gdLst/>
            <a:ahLst/>
            <a:cxnLst/>
            <a:rect l="l" t="t" r="r" b="b"/>
            <a:pathLst>
              <a:path w="2798064" h="4114800">
                <a:moveTo>
                  <a:pt x="0" y="0"/>
                </a:moveTo>
                <a:lnTo>
                  <a:pt x="2798064" y="0"/>
                </a:lnTo>
                <a:lnTo>
                  <a:pt x="2798064"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4" name="Freeform 4"/>
          <p:cNvSpPr/>
          <p:nvPr/>
        </p:nvSpPr>
        <p:spPr>
          <a:xfrm flipH="1">
            <a:off x="-4057" y="6172200"/>
            <a:ext cx="2798064" cy="4114800"/>
          </a:xfrm>
          <a:custGeom>
            <a:avLst/>
            <a:gdLst/>
            <a:ahLst/>
            <a:cxnLst/>
            <a:rect l="l" t="t" r="r" b="b"/>
            <a:pathLst>
              <a:path w="2798064" h="4114800">
                <a:moveTo>
                  <a:pt x="2798064" y="0"/>
                </a:moveTo>
                <a:lnTo>
                  <a:pt x="0" y="0"/>
                </a:lnTo>
                <a:lnTo>
                  <a:pt x="0" y="4114800"/>
                </a:lnTo>
                <a:lnTo>
                  <a:pt x="2798064" y="4114800"/>
                </a:lnTo>
                <a:lnTo>
                  <a:pt x="2798064" y="0"/>
                </a:lnTo>
                <a:close/>
              </a:path>
            </a:pathLst>
          </a:custGeom>
          <a:blipFill>
            <a:blip r:embed="rId6">
              <a:extLst>
                <a:ext uri="{96DAC541-7B7A-43D3-8B79-37D633B846F1}">
                  <asvg:svgBlip xmlns:asvg="http://schemas.microsoft.com/office/drawing/2016/SVG/main" r:embed="rId7"/>
                </a:ext>
              </a:extLst>
            </a:blip>
            <a:stretch>
              <a:fillRect/>
            </a:stretch>
          </a:blipFill>
        </p:spPr>
      </p:sp>
      <p:pic>
        <p:nvPicPr>
          <p:cNvPr id="5" name="Picture 5">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8"/>
          <a:srcRect t="23106" b="18436"/>
          <a:stretch>
            <a:fillRect/>
          </a:stretch>
        </p:blipFill>
        <p:spPr>
          <a:xfrm>
            <a:off x="4494968" y="2250934"/>
            <a:ext cx="7593877" cy="7842533"/>
          </a:xfrm>
          <a:prstGeom prst="rect">
            <a:avLst/>
          </a:prstGeom>
        </p:spPr>
      </p:pic>
      <p:sp>
        <p:nvSpPr>
          <p:cNvPr id="6" name="TextBox 6"/>
          <p:cNvSpPr txBox="1"/>
          <p:nvPr/>
        </p:nvSpPr>
        <p:spPr>
          <a:xfrm>
            <a:off x="8291906" y="141314"/>
            <a:ext cx="2880568" cy="654817"/>
          </a:xfrm>
          <a:prstGeom prst="rect">
            <a:avLst/>
          </a:prstGeom>
        </p:spPr>
        <p:txBody>
          <a:bodyPr lIns="0" tIns="0" rIns="0" bIns="0" rtlCol="0" anchor="t">
            <a:spAutoFit/>
          </a:bodyPr>
          <a:lstStyle/>
          <a:p>
            <a:pPr algn="ctr">
              <a:lnSpc>
                <a:spcPts val="5382"/>
              </a:lnSpc>
              <a:spcBef>
                <a:spcPct val="0"/>
              </a:spcBef>
            </a:pPr>
            <a:r>
              <a:rPr lang="en-US" sz="3844" b="1">
                <a:solidFill>
                  <a:srgbClr val="F8F8F8"/>
                </a:solidFill>
                <a:latin typeface="DejaVu Serif Bold"/>
                <a:ea typeface="DejaVu Serif Bold"/>
                <a:cs typeface="DejaVu Serif Bold"/>
                <a:sym typeface="DejaVu Serif Bold"/>
              </a:rPr>
              <a:t>III. Sơ đồ  </a:t>
            </a:r>
          </a:p>
        </p:txBody>
      </p:sp>
      <p:sp>
        <p:nvSpPr>
          <p:cNvPr id="7" name="TextBox 7"/>
          <p:cNvSpPr txBox="1"/>
          <p:nvPr/>
        </p:nvSpPr>
        <p:spPr>
          <a:xfrm>
            <a:off x="1028700" y="1551519"/>
            <a:ext cx="6665799" cy="688975"/>
          </a:xfrm>
          <a:prstGeom prst="rect">
            <a:avLst/>
          </a:prstGeom>
        </p:spPr>
        <p:txBody>
          <a:bodyPr lIns="0" tIns="0" rIns="0" bIns="0" rtlCol="0" anchor="t">
            <a:spAutoFit/>
          </a:bodyPr>
          <a:lstStyle/>
          <a:p>
            <a:pPr algn="l">
              <a:lnSpc>
                <a:spcPts val="5600"/>
              </a:lnSpc>
              <a:spcBef>
                <a:spcPct val="0"/>
              </a:spcBef>
            </a:pPr>
            <a:r>
              <a:rPr lang="en-US" sz="4000" b="1">
                <a:solidFill>
                  <a:srgbClr val="F8F8F8"/>
                </a:solidFill>
                <a:latin typeface="DejaVu Serif Bold"/>
                <a:ea typeface="DejaVu Serif Bold"/>
                <a:cs typeface="DejaVu Serif Bold"/>
                <a:sym typeface="DejaVu Serif Bold"/>
              </a:rPr>
              <a:t>3. CHẠY DEMO</a:t>
            </a:r>
          </a:p>
        </p:txBody>
      </p:sp>
    </p:spTree>
  </p:cSld>
  <p:clrMapOvr>
    <a:masterClrMapping/>
  </p:clrMapOvr>
  <p:timing>
    <p:tnLst>
      <p:par>
        <p:cTn id="1" dur="indefinite" restart="never" nodeType="tmRoot">
          <p:childTnLst>
            <p:video>
              <p:cMediaNode vol="100000">
                <p:cTn id="2" fill="hold" display="0">
                  <p:stCondLst>
                    <p:cond delay="indefinite"/>
                  </p:stCondLst>
                </p:cTn>
                <p:tgtEl>
                  <p:spTgt spid="5"/>
                </p:tgtEl>
              </p:cMediaNode>
            </p:vide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12161E"/>
        </a:solidFill>
        <a:effectLst/>
      </p:bgPr>
    </p:bg>
    <p:spTree>
      <p:nvGrpSpPr>
        <p:cNvPr id="1" name=""/>
        <p:cNvGrpSpPr/>
        <p:nvPr/>
      </p:nvGrpSpPr>
      <p:grpSpPr>
        <a:xfrm>
          <a:off x="0" y="0"/>
          <a:ext cx="0" cy="0"/>
          <a:chOff x="0" y="0"/>
          <a:chExt cx="0" cy="0"/>
        </a:xfrm>
      </p:grpSpPr>
      <p:sp>
        <p:nvSpPr>
          <p:cNvPr id="2" name="Freeform 2"/>
          <p:cNvSpPr/>
          <p:nvPr/>
        </p:nvSpPr>
        <p:spPr>
          <a:xfrm>
            <a:off x="4309215" y="-593671"/>
            <a:ext cx="8834695" cy="1622371"/>
          </a:xfrm>
          <a:custGeom>
            <a:avLst/>
            <a:gdLst/>
            <a:ahLst/>
            <a:cxnLst/>
            <a:rect l="l" t="t" r="r" b="b"/>
            <a:pathLst>
              <a:path w="8834695" h="1622371">
                <a:moveTo>
                  <a:pt x="0" y="0"/>
                </a:moveTo>
                <a:lnTo>
                  <a:pt x="8834694" y="0"/>
                </a:lnTo>
                <a:lnTo>
                  <a:pt x="8834694" y="1622371"/>
                </a:lnTo>
                <a:lnTo>
                  <a:pt x="0" y="162237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0922438" y="1537329"/>
            <a:ext cx="6976414" cy="7212342"/>
          </a:xfrm>
          <a:custGeom>
            <a:avLst/>
            <a:gdLst/>
            <a:ahLst/>
            <a:cxnLst/>
            <a:rect l="l" t="t" r="r" b="b"/>
            <a:pathLst>
              <a:path w="6976414" h="7212342">
                <a:moveTo>
                  <a:pt x="0" y="0"/>
                </a:moveTo>
                <a:lnTo>
                  <a:pt x="6976414" y="0"/>
                </a:lnTo>
                <a:lnTo>
                  <a:pt x="6976414" y="7212342"/>
                </a:lnTo>
                <a:lnTo>
                  <a:pt x="0" y="7212342"/>
                </a:lnTo>
                <a:lnTo>
                  <a:pt x="0" y="0"/>
                </a:lnTo>
                <a:close/>
              </a:path>
            </a:pathLst>
          </a:custGeom>
          <a:blipFill>
            <a:blip r:embed="rId4">
              <a:extLst>
                <a:ext uri="{96DAC541-7B7A-43D3-8B79-37D633B846F1}">
                  <asvg:svgBlip xmlns:asvg="http://schemas.microsoft.com/office/drawing/2016/SVG/main" r:embed="rId5"/>
                </a:ext>
              </a:extLst>
            </a:blip>
            <a:stretch>
              <a:fillRect t="-23" b="-23"/>
            </a:stretch>
          </a:blipFill>
        </p:spPr>
      </p:sp>
      <p:sp>
        <p:nvSpPr>
          <p:cNvPr id="4" name="Freeform 4"/>
          <p:cNvSpPr/>
          <p:nvPr/>
        </p:nvSpPr>
        <p:spPr>
          <a:xfrm>
            <a:off x="11123149" y="2329817"/>
            <a:ext cx="7400966" cy="4662608"/>
          </a:xfrm>
          <a:custGeom>
            <a:avLst/>
            <a:gdLst/>
            <a:ahLst/>
            <a:cxnLst/>
            <a:rect l="l" t="t" r="r" b="b"/>
            <a:pathLst>
              <a:path w="7400966" h="4662608">
                <a:moveTo>
                  <a:pt x="0" y="0"/>
                </a:moveTo>
                <a:lnTo>
                  <a:pt x="7400966" y="0"/>
                </a:lnTo>
                <a:lnTo>
                  <a:pt x="7400966" y="4662608"/>
                </a:lnTo>
                <a:lnTo>
                  <a:pt x="0" y="4662608"/>
                </a:lnTo>
                <a:lnTo>
                  <a:pt x="0" y="0"/>
                </a:lnTo>
                <a:close/>
              </a:path>
            </a:pathLst>
          </a:custGeom>
          <a:blipFill>
            <a:blip r:embed="rId6"/>
            <a:stretch>
              <a:fillRect/>
            </a:stretch>
          </a:blipFill>
        </p:spPr>
      </p:sp>
      <p:sp>
        <p:nvSpPr>
          <p:cNvPr id="5" name="Freeform 5"/>
          <p:cNvSpPr/>
          <p:nvPr/>
        </p:nvSpPr>
        <p:spPr>
          <a:xfrm>
            <a:off x="0" y="6172200"/>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6" name="TextBox 6"/>
          <p:cNvSpPr txBox="1"/>
          <p:nvPr/>
        </p:nvSpPr>
        <p:spPr>
          <a:xfrm>
            <a:off x="8043661" y="141314"/>
            <a:ext cx="3377059" cy="654817"/>
          </a:xfrm>
          <a:prstGeom prst="rect">
            <a:avLst/>
          </a:prstGeom>
        </p:spPr>
        <p:txBody>
          <a:bodyPr lIns="0" tIns="0" rIns="0" bIns="0" rtlCol="0" anchor="t">
            <a:spAutoFit/>
          </a:bodyPr>
          <a:lstStyle/>
          <a:p>
            <a:pPr algn="ctr">
              <a:lnSpc>
                <a:spcPts val="5382"/>
              </a:lnSpc>
              <a:spcBef>
                <a:spcPct val="0"/>
              </a:spcBef>
            </a:pPr>
            <a:r>
              <a:rPr lang="en-US" sz="3844" b="1">
                <a:solidFill>
                  <a:srgbClr val="F8F8F8"/>
                </a:solidFill>
                <a:latin typeface="DejaVu Serif Bold"/>
                <a:ea typeface="DejaVu Serif Bold"/>
                <a:cs typeface="DejaVu Serif Bold"/>
                <a:sym typeface="DejaVu Serif Bold"/>
              </a:rPr>
              <a:t>IV. Tổng kết</a:t>
            </a:r>
          </a:p>
        </p:txBody>
      </p:sp>
      <p:sp>
        <p:nvSpPr>
          <p:cNvPr id="7" name="TextBox 7"/>
          <p:cNvSpPr txBox="1"/>
          <p:nvPr/>
        </p:nvSpPr>
        <p:spPr>
          <a:xfrm>
            <a:off x="1028700" y="1640842"/>
            <a:ext cx="6998345" cy="688975"/>
          </a:xfrm>
          <a:prstGeom prst="rect">
            <a:avLst/>
          </a:prstGeom>
        </p:spPr>
        <p:txBody>
          <a:bodyPr lIns="0" tIns="0" rIns="0" bIns="0" rtlCol="0" anchor="t">
            <a:spAutoFit/>
          </a:bodyPr>
          <a:lstStyle/>
          <a:p>
            <a:pPr algn="ctr">
              <a:lnSpc>
                <a:spcPts val="5600"/>
              </a:lnSpc>
              <a:spcBef>
                <a:spcPct val="0"/>
              </a:spcBef>
            </a:pPr>
            <a:r>
              <a:rPr lang="en-US" sz="4000" b="1">
                <a:solidFill>
                  <a:srgbClr val="F8F8F8"/>
                </a:solidFill>
                <a:latin typeface="DejaVu Serif Bold"/>
                <a:ea typeface="DejaVu Serif Bold"/>
                <a:cs typeface="DejaVu Serif Bold"/>
                <a:sym typeface="DejaVu Serif Bold"/>
              </a:rPr>
              <a:t>1. KẾT QUẢ THỰC HIỆN</a:t>
            </a:r>
          </a:p>
        </p:txBody>
      </p:sp>
      <p:sp>
        <p:nvSpPr>
          <p:cNvPr id="8" name="TextBox 8"/>
          <p:cNvSpPr txBox="1"/>
          <p:nvPr/>
        </p:nvSpPr>
        <p:spPr>
          <a:xfrm>
            <a:off x="1028700" y="2601949"/>
            <a:ext cx="9623073" cy="6342665"/>
          </a:xfrm>
          <a:prstGeom prst="rect">
            <a:avLst/>
          </a:prstGeom>
        </p:spPr>
        <p:txBody>
          <a:bodyPr lIns="0" tIns="0" rIns="0" bIns="0" rtlCol="0" anchor="t">
            <a:spAutoFit/>
          </a:bodyPr>
          <a:lstStyle/>
          <a:p>
            <a:pPr marL="631015" lvl="1" indent="-315508" algn="l">
              <a:lnSpc>
                <a:spcPts val="3214"/>
              </a:lnSpc>
              <a:buFont typeface="Arial"/>
              <a:buChar char="•"/>
            </a:pPr>
            <a:r>
              <a:rPr lang="en-US" sz="2922">
                <a:solidFill>
                  <a:srgbClr val="FFFFFF"/>
                </a:solidFill>
                <a:latin typeface="DejaVu Sans Light"/>
                <a:ea typeface="DejaVu Sans Light"/>
                <a:cs typeface="DejaVu Sans Light"/>
                <a:sym typeface="DejaVu Sans Light"/>
              </a:rPr>
              <a:t>Xe tự hành né vật cản là mô hình ứng Xe tự hành né vật cản là mô hình ứng dụng cảm biến và vi điều khiển để giúp phương tiện tự động phát hiện và tránh vật cản khi di chuyển.</a:t>
            </a:r>
          </a:p>
          <a:p>
            <a:pPr algn="l">
              <a:lnSpc>
                <a:spcPts val="3214"/>
              </a:lnSpc>
            </a:pPr>
            <a:endParaRPr lang="en-US" sz="2922">
              <a:solidFill>
                <a:srgbClr val="FFFFFF"/>
              </a:solidFill>
              <a:latin typeface="DejaVu Sans Light"/>
              <a:ea typeface="DejaVu Sans Light"/>
              <a:cs typeface="DejaVu Sans Light"/>
              <a:sym typeface="DejaVu Sans Light"/>
            </a:endParaRPr>
          </a:p>
          <a:p>
            <a:pPr marL="590751" lvl="1" indent="-295375" algn="l">
              <a:lnSpc>
                <a:spcPts val="3009"/>
              </a:lnSpc>
              <a:buFont typeface="Arial"/>
              <a:buChar char="•"/>
            </a:pPr>
            <a:r>
              <a:rPr lang="en-US" sz="2736">
                <a:solidFill>
                  <a:srgbClr val="FFFFFF"/>
                </a:solidFill>
                <a:latin typeface="DejaVu Sans Light"/>
                <a:ea typeface="DejaVu Sans Light"/>
                <a:cs typeface="DejaVu Sans Light"/>
                <a:sym typeface="DejaVu Sans Light"/>
              </a:rPr>
              <a:t>Sau khi đo đạc, thử nghiệm và chỉnh sửa, mô hình hoạt động ổn định: xe có thể chạy thẳng, dừng khi gặp vật cản và tự lựa chọn hướng đi khác.</a:t>
            </a:r>
          </a:p>
          <a:p>
            <a:pPr algn="l">
              <a:lnSpc>
                <a:spcPts val="3009"/>
              </a:lnSpc>
            </a:pPr>
            <a:endParaRPr lang="en-US" sz="2736">
              <a:solidFill>
                <a:srgbClr val="FFFFFF"/>
              </a:solidFill>
              <a:latin typeface="DejaVu Sans Light"/>
              <a:ea typeface="DejaVu Sans Light"/>
              <a:cs typeface="DejaVu Sans Light"/>
              <a:sym typeface="DejaVu Sans Light"/>
            </a:endParaRPr>
          </a:p>
          <a:p>
            <a:pPr marL="631015" lvl="1" indent="-315508" algn="l">
              <a:lnSpc>
                <a:spcPts val="3214"/>
              </a:lnSpc>
              <a:buFont typeface="Arial"/>
              <a:buChar char="•"/>
            </a:pPr>
            <a:r>
              <a:rPr lang="en-US" sz="2922">
                <a:solidFill>
                  <a:srgbClr val="FFFFFF"/>
                </a:solidFill>
                <a:latin typeface="DejaVu Sans Light"/>
                <a:ea typeface="DejaVu Sans Light"/>
                <a:cs typeface="DejaVu Sans Light"/>
                <a:sym typeface="DejaVu Sans Light"/>
              </a:rPr>
              <a:t>Kết quả cho thấy đây là giải pháp chi phí thấp, dễ triển khai nhưng mang lại hiệu quả và tính ứng dụng cao trong học tập và thực tế.</a:t>
            </a:r>
          </a:p>
          <a:p>
            <a:pPr algn="l">
              <a:lnSpc>
                <a:spcPts val="3214"/>
              </a:lnSpc>
            </a:pPr>
            <a:endParaRPr lang="en-US" sz="2922">
              <a:solidFill>
                <a:srgbClr val="FFFFFF"/>
              </a:solidFill>
              <a:latin typeface="DejaVu Sans Light"/>
              <a:ea typeface="DejaVu Sans Light"/>
              <a:cs typeface="DejaVu Sans Light"/>
              <a:sym typeface="DejaVu Sans Light"/>
            </a:endParaRPr>
          </a:p>
          <a:p>
            <a:pPr marL="631015" lvl="1" indent="-315508" algn="l">
              <a:lnSpc>
                <a:spcPts val="3215"/>
              </a:lnSpc>
              <a:spcBef>
                <a:spcPct val="0"/>
              </a:spcBef>
              <a:buFont typeface="Arial"/>
              <a:buChar char="•"/>
            </a:pPr>
            <a:r>
              <a:rPr lang="en-US" sz="2922">
                <a:solidFill>
                  <a:srgbClr val="FFFFFF"/>
                </a:solidFill>
                <a:latin typeface="DejaVu Sans Light"/>
                <a:ea typeface="DejaVu Sans Light"/>
                <a:cs typeface="DejaVu Sans Light"/>
                <a:sym typeface="DejaVu Sans Light"/>
              </a:rPr>
              <a:t>dụng cảm biến và vi điều khiển để giúp phương tiện tự động phát hiện và tránh vật cản khi di chuyển.</a:t>
            </a:r>
          </a:p>
        </p:txBody>
      </p:sp>
    </p:spTree>
  </p:cSld>
  <p:clrMapOvr>
    <a:masterClrMapping/>
  </p:clrMapOvr>
  <p:transition spd="slow">
    <p:cover dir="r"/>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12161E"/>
        </a:solidFill>
        <a:effectLst/>
      </p:bgPr>
    </p:bg>
    <p:spTree>
      <p:nvGrpSpPr>
        <p:cNvPr id="1" name=""/>
        <p:cNvGrpSpPr/>
        <p:nvPr/>
      </p:nvGrpSpPr>
      <p:grpSpPr>
        <a:xfrm>
          <a:off x="0" y="0"/>
          <a:ext cx="0" cy="0"/>
          <a:chOff x="0" y="0"/>
          <a:chExt cx="0" cy="0"/>
        </a:xfrm>
      </p:grpSpPr>
      <p:sp>
        <p:nvSpPr>
          <p:cNvPr id="2" name="Freeform 2"/>
          <p:cNvSpPr/>
          <p:nvPr/>
        </p:nvSpPr>
        <p:spPr>
          <a:xfrm>
            <a:off x="4309215" y="-593671"/>
            <a:ext cx="8834695" cy="1622371"/>
          </a:xfrm>
          <a:custGeom>
            <a:avLst/>
            <a:gdLst/>
            <a:ahLst/>
            <a:cxnLst/>
            <a:rect l="l" t="t" r="r" b="b"/>
            <a:pathLst>
              <a:path w="8834695" h="1622371">
                <a:moveTo>
                  <a:pt x="0" y="0"/>
                </a:moveTo>
                <a:lnTo>
                  <a:pt x="8834694" y="0"/>
                </a:lnTo>
                <a:lnTo>
                  <a:pt x="8834694" y="1622371"/>
                </a:lnTo>
                <a:lnTo>
                  <a:pt x="0" y="162237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0922438" y="1537329"/>
            <a:ext cx="6976414" cy="7212342"/>
          </a:xfrm>
          <a:custGeom>
            <a:avLst/>
            <a:gdLst/>
            <a:ahLst/>
            <a:cxnLst/>
            <a:rect l="l" t="t" r="r" b="b"/>
            <a:pathLst>
              <a:path w="6976414" h="7212342">
                <a:moveTo>
                  <a:pt x="0" y="0"/>
                </a:moveTo>
                <a:lnTo>
                  <a:pt x="6976414" y="0"/>
                </a:lnTo>
                <a:lnTo>
                  <a:pt x="6976414" y="7212342"/>
                </a:lnTo>
                <a:lnTo>
                  <a:pt x="0" y="7212342"/>
                </a:lnTo>
                <a:lnTo>
                  <a:pt x="0" y="0"/>
                </a:lnTo>
                <a:close/>
              </a:path>
            </a:pathLst>
          </a:custGeom>
          <a:blipFill>
            <a:blip r:embed="rId4">
              <a:extLst>
                <a:ext uri="{96DAC541-7B7A-43D3-8B79-37D633B846F1}">
                  <asvg:svgBlip xmlns:asvg="http://schemas.microsoft.com/office/drawing/2016/SVG/main" r:embed="rId5"/>
                </a:ext>
              </a:extLst>
            </a:blip>
            <a:stretch>
              <a:fillRect t="-23" b="-23"/>
            </a:stretch>
          </a:blipFill>
        </p:spPr>
      </p:sp>
      <p:sp>
        <p:nvSpPr>
          <p:cNvPr id="4" name="Freeform 4"/>
          <p:cNvSpPr/>
          <p:nvPr/>
        </p:nvSpPr>
        <p:spPr>
          <a:xfrm>
            <a:off x="11052776" y="1537329"/>
            <a:ext cx="6417993" cy="6417993"/>
          </a:xfrm>
          <a:custGeom>
            <a:avLst/>
            <a:gdLst/>
            <a:ahLst/>
            <a:cxnLst/>
            <a:rect l="l" t="t" r="r" b="b"/>
            <a:pathLst>
              <a:path w="6417993" h="6417993">
                <a:moveTo>
                  <a:pt x="0" y="0"/>
                </a:moveTo>
                <a:lnTo>
                  <a:pt x="6417993" y="0"/>
                </a:lnTo>
                <a:lnTo>
                  <a:pt x="6417993" y="6417993"/>
                </a:lnTo>
                <a:lnTo>
                  <a:pt x="0" y="6417993"/>
                </a:lnTo>
                <a:lnTo>
                  <a:pt x="0" y="0"/>
                </a:lnTo>
                <a:close/>
              </a:path>
            </a:pathLst>
          </a:custGeom>
          <a:blipFill>
            <a:blip r:embed="rId6"/>
            <a:stretch>
              <a:fillRect/>
            </a:stretch>
          </a:blipFill>
        </p:spPr>
      </p:sp>
      <p:sp>
        <p:nvSpPr>
          <p:cNvPr id="5" name="TextBox 5"/>
          <p:cNvSpPr txBox="1"/>
          <p:nvPr/>
        </p:nvSpPr>
        <p:spPr>
          <a:xfrm>
            <a:off x="1028700" y="2375878"/>
            <a:ext cx="9893738" cy="6474484"/>
          </a:xfrm>
          <a:prstGeom prst="rect">
            <a:avLst/>
          </a:prstGeom>
        </p:spPr>
        <p:txBody>
          <a:bodyPr lIns="0" tIns="0" rIns="0" bIns="0" rtlCol="0" anchor="t">
            <a:spAutoFit/>
          </a:bodyPr>
          <a:lstStyle/>
          <a:p>
            <a:pPr marL="785567" lvl="2" indent="-261856" algn="l">
              <a:lnSpc>
                <a:spcPts val="5719"/>
              </a:lnSpc>
              <a:buFont typeface="Arial"/>
              <a:buChar char="⚬"/>
            </a:pPr>
            <a:r>
              <a:rPr lang="en-US" sz="3500">
                <a:solidFill>
                  <a:srgbClr val="FFFFFF"/>
                </a:solidFill>
                <a:latin typeface="DejaVu Sans Light"/>
                <a:ea typeface="DejaVu Sans Light"/>
                <a:cs typeface="DejaVu Sans Light"/>
                <a:sym typeface="DejaVu Sans Light"/>
              </a:rPr>
              <a:t>Hoạt động ổn định trong môi trường thử nghiệm (80% thành công khi né vật cản).</a:t>
            </a:r>
          </a:p>
          <a:p>
            <a:pPr marL="785567" lvl="2" indent="-261856" algn="l">
              <a:lnSpc>
                <a:spcPts val="5719"/>
              </a:lnSpc>
              <a:buFont typeface="Arial"/>
              <a:buChar char="⚬"/>
            </a:pPr>
            <a:r>
              <a:rPr lang="en-US" sz="3500">
                <a:solidFill>
                  <a:srgbClr val="FFFFFF"/>
                </a:solidFill>
                <a:latin typeface="DejaVu Sans Light"/>
                <a:ea typeface="DejaVu Sans Light"/>
                <a:cs typeface="DejaVu Sans Light"/>
                <a:sym typeface="DejaVu Sans Light"/>
              </a:rPr>
              <a:t>Chi phí thấp, dễ triển khai với linh kiện phổ biến.</a:t>
            </a:r>
          </a:p>
          <a:p>
            <a:pPr marL="785567" lvl="2" indent="-261856" algn="l">
              <a:lnSpc>
                <a:spcPts val="5719"/>
              </a:lnSpc>
              <a:buFont typeface="Arial"/>
              <a:buChar char="⚬"/>
            </a:pPr>
            <a:r>
              <a:rPr lang="en-US" sz="3500">
                <a:solidFill>
                  <a:srgbClr val="FFFFFF"/>
                </a:solidFill>
                <a:latin typeface="DejaVu Sans Light"/>
                <a:ea typeface="DejaVu Sans Light"/>
                <a:cs typeface="DejaVu Sans Light"/>
                <a:sym typeface="DejaVu Sans Light"/>
              </a:rPr>
              <a:t>Hỗ trợ học tập liên ngành: lập trình, điện tử, cơ khí.</a:t>
            </a:r>
          </a:p>
          <a:p>
            <a:pPr marL="785567" lvl="2" indent="-261856" algn="l">
              <a:lnSpc>
                <a:spcPts val="5719"/>
              </a:lnSpc>
              <a:buFont typeface="Arial"/>
              <a:buChar char="⚬"/>
            </a:pPr>
            <a:r>
              <a:rPr lang="en-US" sz="3500">
                <a:solidFill>
                  <a:srgbClr val="FFFFFF"/>
                </a:solidFill>
                <a:latin typeface="DejaVu Sans Light"/>
                <a:ea typeface="DejaVu Sans Light"/>
                <a:cs typeface="DejaVu Sans Light"/>
                <a:sym typeface="DejaVu Sans Light"/>
              </a:rPr>
              <a:t>Phản hồi nhanh (0.25-0.45 giây), phù hợp môi trường trong nhà.</a:t>
            </a:r>
          </a:p>
        </p:txBody>
      </p:sp>
      <p:sp>
        <p:nvSpPr>
          <p:cNvPr id="6" name="TextBox 6"/>
          <p:cNvSpPr txBox="1"/>
          <p:nvPr/>
        </p:nvSpPr>
        <p:spPr>
          <a:xfrm>
            <a:off x="8043661" y="141314"/>
            <a:ext cx="3377059" cy="654817"/>
          </a:xfrm>
          <a:prstGeom prst="rect">
            <a:avLst/>
          </a:prstGeom>
        </p:spPr>
        <p:txBody>
          <a:bodyPr lIns="0" tIns="0" rIns="0" bIns="0" rtlCol="0" anchor="t">
            <a:spAutoFit/>
          </a:bodyPr>
          <a:lstStyle/>
          <a:p>
            <a:pPr algn="ctr">
              <a:lnSpc>
                <a:spcPts val="5382"/>
              </a:lnSpc>
              <a:spcBef>
                <a:spcPct val="0"/>
              </a:spcBef>
            </a:pPr>
            <a:r>
              <a:rPr lang="en-US" sz="3844" b="1">
                <a:solidFill>
                  <a:srgbClr val="F8F8F8"/>
                </a:solidFill>
                <a:latin typeface="DejaVu Serif Bold"/>
                <a:ea typeface="DejaVu Serif Bold"/>
                <a:cs typeface="DejaVu Serif Bold"/>
                <a:sym typeface="DejaVu Serif Bold"/>
              </a:rPr>
              <a:t>IV. Tổng kết</a:t>
            </a:r>
          </a:p>
        </p:txBody>
      </p:sp>
      <p:sp>
        <p:nvSpPr>
          <p:cNvPr id="7" name="TextBox 7"/>
          <p:cNvSpPr txBox="1"/>
          <p:nvPr/>
        </p:nvSpPr>
        <p:spPr>
          <a:xfrm>
            <a:off x="1028700" y="1611068"/>
            <a:ext cx="3401020" cy="688975"/>
          </a:xfrm>
          <a:prstGeom prst="rect">
            <a:avLst/>
          </a:prstGeom>
        </p:spPr>
        <p:txBody>
          <a:bodyPr lIns="0" tIns="0" rIns="0" bIns="0" rtlCol="0" anchor="t">
            <a:spAutoFit/>
          </a:bodyPr>
          <a:lstStyle/>
          <a:p>
            <a:pPr algn="ctr">
              <a:lnSpc>
                <a:spcPts val="5600"/>
              </a:lnSpc>
              <a:spcBef>
                <a:spcPct val="0"/>
              </a:spcBef>
            </a:pPr>
            <a:r>
              <a:rPr lang="en-US" sz="4000" b="1">
                <a:solidFill>
                  <a:srgbClr val="F8F8F8"/>
                </a:solidFill>
                <a:latin typeface="DejaVu Serif Bold"/>
                <a:ea typeface="DejaVu Serif Bold"/>
                <a:cs typeface="DejaVu Serif Bold"/>
                <a:sym typeface="DejaVu Serif Bold"/>
              </a:rPr>
              <a:t>2. ƯU ĐIỂM</a:t>
            </a:r>
          </a:p>
        </p:txBody>
      </p:sp>
    </p:spTree>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12161E"/>
        </a:solidFill>
        <a:effectLst/>
      </p:bgPr>
    </p:bg>
    <p:spTree>
      <p:nvGrpSpPr>
        <p:cNvPr id="1" name=""/>
        <p:cNvGrpSpPr/>
        <p:nvPr/>
      </p:nvGrpSpPr>
      <p:grpSpPr>
        <a:xfrm>
          <a:off x="0" y="0"/>
          <a:ext cx="0" cy="0"/>
          <a:chOff x="0" y="0"/>
          <a:chExt cx="0" cy="0"/>
        </a:xfrm>
      </p:grpSpPr>
      <p:sp>
        <p:nvSpPr>
          <p:cNvPr id="2" name="Freeform 2"/>
          <p:cNvSpPr/>
          <p:nvPr/>
        </p:nvSpPr>
        <p:spPr>
          <a:xfrm>
            <a:off x="4309215" y="-593671"/>
            <a:ext cx="8834695" cy="1622371"/>
          </a:xfrm>
          <a:custGeom>
            <a:avLst/>
            <a:gdLst/>
            <a:ahLst/>
            <a:cxnLst/>
            <a:rect l="l" t="t" r="r" b="b"/>
            <a:pathLst>
              <a:path w="8834695" h="1622371">
                <a:moveTo>
                  <a:pt x="0" y="0"/>
                </a:moveTo>
                <a:lnTo>
                  <a:pt x="8834694" y="0"/>
                </a:lnTo>
                <a:lnTo>
                  <a:pt x="8834694" y="1622371"/>
                </a:lnTo>
                <a:lnTo>
                  <a:pt x="0" y="162237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8043661" y="141314"/>
            <a:ext cx="3377059" cy="654817"/>
          </a:xfrm>
          <a:prstGeom prst="rect">
            <a:avLst/>
          </a:prstGeom>
        </p:spPr>
        <p:txBody>
          <a:bodyPr lIns="0" tIns="0" rIns="0" bIns="0" rtlCol="0" anchor="t">
            <a:spAutoFit/>
          </a:bodyPr>
          <a:lstStyle/>
          <a:p>
            <a:pPr algn="ctr">
              <a:lnSpc>
                <a:spcPts val="5382"/>
              </a:lnSpc>
              <a:spcBef>
                <a:spcPct val="0"/>
              </a:spcBef>
            </a:pPr>
            <a:r>
              <a:rPr lang="en-US" sz="3844" b="1">
                <a:solidFill>
                  <a:srgbClr val="F8F8F8"/>
                </a:solidFill>
                <a:latin typeface="DejaVu Serif Bold"/>
                <a:ea typeface="DejaVu Serif Bold"/>
                <a:cs typeface="DejaVu Serif Bold"/>
                <a:sym typeface="DejaVu Serif Bold"/>
              </a:rPr>
              <a:t>IV. Tổng kết</a:t>
            </a:r>
          </a:p>
        </p:txBody>
      </p:sp>
      <p:sp>
        <p:nvSpPr>
          <p:cNvPr id="4" name="TextBox 4"/>
          <p:cNvSpPr txBox="1"/>
          <p:nvPr/>
        </p:nvSpPr>
        <p:spPr>
          <a:xfrm>
            <a:off x="1028700" y="1611068"/>
            <a:ext cx="4991100" cy="662169"/>
          </a:xfrm>
          <a:prstGeom prst="rect">
            <a:avLst/>
          </a:prstGeom>
        </p:spPr>
        <p:txBody>
          <a:bodyPr wrap="square" lIns="0" tIns="0" rIns="0" bIns="0" rtlCol="0" anchor="t">
            <a:spAutoFit/>
          </a:bodyPr>
          <a:lstStyle/>
          <a:p>
            <a:pPr algn="ctr">
              <a:lnSpc>
                <a:spcPts val="5600"/>
              </a:lnSpc>
              <a:spcBef>
                <a:spcPct val="0"/>
              </a:spcBef>
            </a:pPr>
            <a:r>
              <a:rPr lang="en-US" sz="4000" b="1">
                <a:solidFill>
                  <a:srgbClr val="F8F8F8"/>
                </a:solidFill>
                <a:latin typeface="DejaVu Serif Bold"/>
                <a:ea typeface="DejaVu Serif Bold"/>
                <a:cs typeface="DejaVu Serif Bold"/>
                <a:sym typeface="DejaVu Serif Bold"/>
              </a:rPr>
              <a:t>3. NHƯỢC ĐIỂM</a:t>
            </a:r>
          </a:p>
        </p:txBody>
      </p:sp>
      <p:sp>
        <p:nvSpPr>
          <p:cNvPr id="5" name="TextBox 5"/>
          <p:cNvSpPr txBox="1"/>
          <p:nvPr/>
        </p:nvSpPr>
        <p:spPr>
          <a:xfrm>
            <a:off x="1028700" y="2357178"/>
            <a:ext cx="9512403" cy="5750802"/>
          </a:xfrm>
          <a:prstGeom prst="rect">
            <a:avLst/>
          </a:prstGeom>
        </p:spPr>
        <p:txBody>
          <a:bodyPr lIns="0" tIns="0" rIns="0" bIns="0" rtlCol="0" anchor="t">
            <a:spAutoFit/>
          </a:bodyPr>
          <a:lstStyle/>
          <a:p>
            <a:pPr marL="784680" lvl="2" indent="-261560" algn="l">
              <a:lnSpc>
                <a:spcPts val="5713"/>
              </a:lnSpc>
              <a:buFont typeface="Arial"/>
              <a:buChar char="⚬"/>
            </a:pPr>
            <a:r>
              <a:rPr lang="en-US" sz="3496">
                <a:solidFill>
                  <a:srgbClr val="FFFFFF"/>
                </a:solidFill>
                <a:latin typeface="DejaVu Sans Light"/>
                <a:ea typeface="DejaVu Sans Light"/>
                <a:cs typeface="DejaVu Sans Light"/>
                <a:sym typeface="DejaVu Sans Light"/>
              </a:rPr>
              <a:t>Hạn chế khi vật cản quá gần (&lt;15 cm) hoặc ở góc hẹp.</a:t>
            </a:r>
          </a:p>
          <a:p>
            <a:pPr marL="784680" lvl="2" indent="-261560" algn="l">
              <a:lnSpc>
                <a:spcPts val="5713"/>
              </a:lnSpc>
              <a:buFont typeface="Arial"/>
              <a:buChar char="⚬"/>
            </a:pPr>
            <a:r>
              <a:rPr lang="en-US" sz="3496">
                <a:solidFill>
                  <a:srgbClr val="FFFFFF"/>
                </a:solidFill>
                <a:latin typeface="DejaVu Sans Light"/>
                <a:ea typeface="DejaVu Sans Light"/>
                <a:cs typeface="DejaVu Sans Light"/>
                <a:sym typeface="DejaVu Sans Light"/>
              </a:rPr>
              <a:t>Cảm biến siêu âm bị nhiễu trong môi trường ánh sáng mạnh hoặc tường gần.</a:t>
            </a:r>
          </a:p>
          <a:p>
            <a:pPr marL="784680" lvl="2" indent="-261560" algn="l">
              <a:lnSpc>
                <a:spcPts val="5713"/>
              </a:lnSpc>
              <a:buFont typeface="Arial"/>
              <a:buChar char="⚬"/>
            </a:pPr>
            <a:r>
              <a:rPr lang="en-US" sz="3496">
                <a:solidFill>
                  <a:srgbClr val="FFFFFF"/>
                </a:solidFill>
                <a:latin typeface="DejaVu Sans Light"/>
                <a:ea typeface="DejaVu Sans Light"/>
                <a:cs typeface="DejaVu Sans Light"/>
                <a:sym typeface="DejaVu Sans Light"/>
              </a:rPr>
              <a:t>Thời lượng pin giới hạn (1.5-2 giờ).</a:t>
            </a:r>
          </a:p>
          <a:p>
            <a:pPr marL="784680" lvl="2" indent="-261560" algn="l">
              <a:lnSpc>
                <a:spcPts val="5713"/>
              </a:lnSpc>
              <a:buFont typeface="Arial"/>
              <a:buChar char="⚬"/>
            </a:pPr>
            <a:r>
              <a:rPr lang="en-US" sz="3496">
                <a:solidFill>
                  <a:srgbClr val="FFFFFF"/>
                </a:solidFill>
                <a:latin typeface="DejaVu Sans Light"/>
                <a:ea typeface="DejaVu Sans Light"/>
                <a:cs typeface="DejaVu Sans Light"/>
                <a:sym typeface="DejaVu Sans Light"/>
              </a:rPr>
              <a:t>Khung xe rung lắc khi rẽ gấp, thuật toán cơ bản chưa tối ưu.</a:t>
            </a:r>
          </a:p>
        </p:txBody>
      </p:sp>
      <p:sp>
        <p:nvSpPr>
          <p:cNvPr id="6" name="Freeform 6"/>
          <p:cNvSpPr/>
          <p:nvPr/>
        </p:nvSpPr>
        <p:spPr>
          <a:xfrm>
            <a:off x="10922438" y="1537329"/>
            <a:ext cx="6976414" cy="7212342"/>
          </a:xfrm>
          <a:custGeom>
            <a:avLst/>
            <a:gdLst/>
            <a:ahLst/>
            <a:cxnLst/>
            <a:rect l="l" t="t" r="r" b="b"/>
            <a:pathLst>
              <a:path w="6976414" h="7212342">
                <a:moveTo>
                  <a:pt x="0" y="0"/>
                </a:moveTo>
                <a:lnTo>
                  <a:pt x="6976414" y="0"/>
                </a:lnTo>
                <a:lnTo>
                  <a:pt x="6976414" y="7212342"/>
                </a:lnTo>
                <a:lnTo>
                  <a:pt x="0" y="7212342"/>
                </a:lnTo>
                <a:lnTo>
                  <a:pt x="0" y="0"/>
                </a:lnTo>
                <a:close/>
              </a:path>
            </a:pathLst>
          </a:custGeom>
          <a:blipFill>
            <a:blip r:embed="rId4">
              <a:extLst>
                <a:ext uri="{96DAC541-7B7A-43D3-8B79-37D633B846F1}">
                  <asvg:svgBlip xmlns:asvg="http://schemas.microsoft.com/office/drawing/2016/SVG/main" r:embed="rId5"/>
                </a:ext>
              </a:extLst>
            </a:blip>
            <a:stretch>
              <a:fillRect t="-23" b="-23"/>
            </a:stretch>
          </a:blipFill>
        </p:spPr>
      </p:sp>
      <p:sp>
        <p:nvSpPr>
          <p:cNvPr id="7" name="Freeform 7"/>
          <p:cNvSpPr/>
          <p:nvPr/>
        </p:nvSpPr>
        <p:spPr>
          <a:xfrm flipH="1">
            <a:off x="11649144" y="2300042"/>
            <a:ext cx="5314442" cy="5109959"/>
          </a:xfrm>
          <a:custGeom>
            <a:avLst/>
            <a:gdLst/>
            <a:ahLst/>
            <a:cxnLst/>
            <a:rect l="l" t="t" r="r" b="b"/>
            <a:pathLst>
              <a:path w="5314442" h="5109959">
                <a:moveTo>
                  <a:pt x="5314443" y="0"/>
                </a:moveTo>
                <a:lnTo>
                  <a:pt x="0" y="0"/>
                </a:lnTo>
                <a:lnTo>
                  <a:pt x="0" y="5109960"/>
                </a:lnTo>
                <a:lnTo>
                  <a:pt x="5314443" y="5109960"/>
                </a:lnTo>
                <a:lnTo>
                  <a:pt x="5314443" y="0"/>
                </a:lnTo>
                <a:close/>
              </a:path>
            </a:pathLst>
          </a:custGeom>
          <a:blipFill>
            <a:blip r:embed="rId6"/>
            <a:stretch>
              <a:fillRect r="-17833"/>
            </a:stretch>
          </a:blipFill>
        </p:spPr>
      </p:sp>
    </p:spTree>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12161E"/>
        </a:solidFill>
        <a:effectLst/>
      </p:bgPr>
    </p:bg>
    <p:spTree>
      <p:nvGrpSpPr>
        <p:cNvPr id="1" name=""/>
        <p:cNvGrpSpPr/>
        <p:nvPr/>
      </p:nvGrpSpPr>
      <p:grpSpPr>
        <a:xfrm>
          <a:off x="0" y="0"/>
          <a:ext cx="0" cy="0"/>
          <a:chOff x="0" y="0"/>
          <a:chExt cx="0" cy="0"/>
        </a:xfrm>
      </p:grpSpPr>
      <p:sp>
        <p:nvSpPr>
          <p:cNvPr id="2" name="Freeform 2"/>
          <p:cNvSpPr/>
          <p:nvPr/>
        </p:nvSpPr>
        <p:spPr>
          <a:xfrm>
            <a:off x="4309215" y="-593671"/>
            <a:ext cx="8834695" cy="1622371"/>
          </a:xfrm>
          <a:custGeom>
            <a:avLst/>
            <a:gdLst/>
            <a:ahLst/>
            <a:cxnLst/>
            <a:rect l="l" t="t" r="r" b="b"/>
            <a:pathLst>
              <a:path w="8834695" h="1622371">
                <a:moveTo>
                  <a:pt x="0" y="0"/>
                </a:moveTo>
                <a:lnTo>
                  <a:pt x="8834694" y="0"/>
                </a:lnTo>
                <a:lnTo>
                  <a:pt x="8834694" y="1622371"/>
                </a:lnTo>
                <a:lnTo>
                  <a:pt x="0" y="162237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0922438" y="1537329"/>
            <a:ext cx="6976414" cy="7212342"/>
          </a:xfrm>
          <a:custGeom>
            <a:avLst/>
            <a:gdLst/>
            <a:ahLst/>
            <a:cxnLst/>
            <a:rect l="l" t="t" r="r" b="b"/>
            <a:pathLst>
              <a:path w="6976414" h="7212342">
                <a:moveTo>
                  <a:pt x="0" y="0"/>
                </a:moveTo>
                <a:lnTo>
                  <a:pt x="6976414" y="0"/>
                </a:lnTo>
                <a:lnTo>
                  <a:pt x="6976414" y="7212342"/>
                </a:lnTo>
                <a:lnTo>
                  <a:pt x="0" y="7212342"/>
                </a:lnTo>
                <a:lnTo>
                  <a:pt x="0" y="0"/>
                </a:lnTo>
                <a:close/>
              </a:path>
            </a:pathLst>
          </a:custGeom>
          <a:blipFill>
            <a:blip r:embed="rId4">
              <a:extLst>
                <a:ext uri="{96DAC541-7B7A-43D3-8B79-37D633B846F1}">
                  <asvg:svgBlip xmlns:asvg="http://schemas.microsoft.com/office/drawing/2016/SVG/main" r:embed="rId5"/>
                </a:ext>
              </a:extLst>
            </a:blip>
            <a:stretch>
              <a:fillRect t="-23" b="-23"/>
            </a:stretch>
          </a:blipFill>
        </p:spPr>
      </p:sp>
      <p:sp>
        <p:nvSpPr>
          <p:cNvPr id="4" name="Freeform 4"/>
          <p:cNvSpPr/>
          <p:nvPr/>
        </p:nvSpPr>
        <p:spPr>
          <a:xfrm>
            <a:off x="12097565" y="3408690"/>
            <a:ext cx="4626161" cy="3469621"/>
          </a:xfrm>
          <a:custGeom>
            <a:avLst/>
            <a:gdLst/>
            <a:ahLst/>
            <a:cxnLst/>
            <a:rect l="l" t="t" r="r" b="b"/>
            <a:pathLst>
              <a:path w="4626161" h="3469621">
                <a:moveTo>
                  <a:pt x="0" y="0"/>
                </a:moveTo>
                <a:lnTo>
                  <a:pt x="4626160" y="0"/>
                </a:lnTo>
                <a:lnTo>
                  <a:pt x="4626160" y="3469620"/>
                </a:lnTo>
                <a:lnTo>
                  <a:pt x="0" y="3469620"/>
                </a:lnTo>
                <a:lnTo>
                  <a:pt x="0" y="0"/>
                </a:lnTo>
                <a:close/>
              </a:path>
            </a:pathLst>
          </a:custGeom>
          <a:blipFill>
            <a:blip r:embed="rId6"/>
            <a:stretch>
              <a:fillRect/>
            </a:stretch>
          </a:blipFill>
        </p:spPr>
      </p:sp>
      <p:sp>
        <p:nvSpPr>
          <p:cNvPr id="5" name="TextBox 5"/>
          <p:cNvSpPr txBox="1"/>
          <p:nvPr/>
        </p:nvSpPr>
        <p:spPr>
          <a:xfrm>
            <a:off x="1028700" y="1596181"/>
            <a:ext cx="8115300" cy="688975"/>
          </a:xfrm>
          <a:prstGeom prst="rect">
            <a:avLst/>
          </a:prstGeom>
        </p:spPr>
        <p:txBody>
          <a:bodyPr lIns="0" tIns="0" rIns="0" bIns="0" rtlCol="0" anchor="t">
            <a:spAutoFit/>
          </a:bodyPr>
          <a:lstStyle/>
          <a:p>
            <a:pPr algn="l">
              <a:lnSpc>
                <a:spcPts val="5600"/>
              </a:lnSpc>
              <a:spcBef>
                <a:spcPct val="0"/>
              </a:spcBef>
            </a:pPr>
            <a:r>
              <a:rPr lang="en-US" sz="4000" b="1">
                <a:solidFill>
                  <a:srgbClr val="F8F8F8"/>
                </a:solidFill>
                <a:latin typeface="DejaVu Serif Bold"/>
                <a:ea typeface="DejaVu Serif Bold"/>
                <a:cs typeface="DejaVu Serif Bold"/>
                <a:sym typeface="DejaVu Serif Bold"/>
              </a:rPr>
              <a:t>4. HƯỚNG PHÁT TRIỂN</a:t>
            </a:r>
          </a:p>
        </p:txBody>
      </p:sp>
      <p:sp>
        <p:nvSpPr>
          <p:cNvPr id="6" name="TextBox 6"/>
          <p:cNvSpPr txBox="1"/>
          <p:nvPr/>
        </p:nvSpPr>
        <p:spPr>
          <a:xfrm>
            <a:off x="8043661" y="141314"/>
            <a:ext cx="3377059" cy="654817"/>
          </a:xfrm>
          <a:prstGeom prst="rect">
            <a:avLst/>
          </a:prstGeom>
        </p:spPr>
        <p:txBody>
          <a:bodyPr lIns="0" tIns="0" rIns="0" bIns="0" rtlCol="0" anchor="t">
            <a:spAutoFit/>
          </a:bodyPr>
          <a:lstStyle/>
          <a:p>
            <a:pPr algn="ctr">
              <a:lnSpc>
                <a:spcPts val="5382"/>
              </a:lnSpc>
              <a:spcBef>
                <a:spcPct val="0"/>
              </a:spcBef>
            </a:pPr>
            <a:r>
              <a:rPr lang="en-US" sz="3844" b="1">
                <a:solidFill>
                  <a:srgbClr val="F8F8F8"/>
                </a:solidFill>
                <a:latin typeface="DejaVu Serif Bold"/>
                <a:ea typeface="DejaVu Serif Bold"/>
                <a:cs typeface="DejaVu Serif Bold"/>
                <a:sym typeface="DejaVu Serif Bold"/>
              </a:rPr>
              <a:t>IV. Tổng kết</a:t>
            </a:r>
          </a:p>
        </p:txBody>
      </p:sp>
      <p:sp>
        <p:nvSpPr>
          <p:cNvPr id="7" name="TextBox 7"/>
          <p:cNvSpPr txBox="1"/>
          <p:nvPr/>
        </p:nvSpPr>
        <p:spPr>
          <a:xfrm>
            <a:off x="1028700" y="2370817"/>
            <a:ext cx="9851163" cy="6641334"/>
          </a:xfrm>
          <a:prstGeom prst="rect">
            <a:avLst/>
          </a:prstGeom>
        </p:spPr>
        <p:txBody>
          <a:bodyPr lIns="0" tIns="0" rIns="0" bIns="0" rtlCol="0" anchor="t">
            <a:spAutoFit/>
          </a:bodyPr>
          <a:lstStyle/>
          <a:p>
            <a:pPr marL="804290" lvl="2" indent="-268097" algn="l">
              <a:lnSpc>
                <a:spcPts val="5856"/>
              </a:lnSpc>
              <a:buFont typeface="Arial"/>
              <a:buChar char="⚬"/>
            </a:pPr>
            <a:r>
              <a:rPr lang="en-US" sz="3583">
                <a:solidFill>
                  <a:srgbClr val="FFFFFF"/>
                </a:solidFill>
                <a:latin typeface="DejaVu Sans Light"/>
                <a:ea typeface="DejaVu Sans Light"/>
                <a:cs typeface="DejaVu Sans Light"/>
                <a:sym typeface="DejaVu Sans Light"/>
              </a:rPr>
              <a:t>Thêm cảm biến dò line để phát hiện đường đi</a:t>
            </a:r>
          </a:p>
          <a:p>
            <a:pPr marL="804290" lvl="2" indent="-268097" algn="l">
              <a:lnSpc>
                <a:spcPts val="5856"/>
              </a:lnSpc>
              <a:buFont typeface="Arial"/>
              <a:buChar char="⚬"/>
            </a:pPr>
            <a:r>
              <a:rPr lang="en-US" sz="3583">
                <a:solidFill>
                  <a:srgbClr val="FFFFFF"/>
                </a:solidFill>
                <a:latin typeface="DejaVu Sans Light"/>
                <a:ea typeface="DejaVu Sans Light"/>
                <a:cs typeface="DejaVu Sans Light"/>
                <a:sym typeface="DejaVu Sans Light"/>
              </a:rPr>
              <a:t>Tích hợp AI hoặc thuật toán học máy để tối ưu điều hướng.</a:t>
            </a:r>
          </a:p>
          <a:p>
            <a:pPr marL="804290" lvl="2" indent="-268097" algn="l">
              <a:lnSpc>
                <a:spcPts val="5856"/>
              </a:lnSpc>
              <a:buFont typeface="Arial"/>
              <a:buChar char="⚬"/>
            </a:pPr>
            <a:r>
              <a:rPr lang="en-US" sz="3583">
                <a:solidFill>
                  <a:srgbClr val="FFFFFF"/>
                </a:solidFill>
                <a:latin typeface="DejaVu Sans Light"/>
                <a:ea typeface="DejaVu Sans Light"/>
                <a:cs typeface="DejaVu Sans Light"/>
                <a:sym typeface="DejaVu Sans Light"/>
              </a:rPr>
              <a:t>Nâng cấp pin và khung xe để tăng thời gian hoạt động và độ bền.</a:t>
            </a:r>
          </a:p>
          <a:p>
            <a:pPr marL="804151" lvl="2" indent="-268050" algn="l">
              <a:lnSpc>
                <a:spcPts val="5855"/>
              </a:lnSpc>
              <a:buFont typeface="Arial"/>
              <a:buChar char="⚬"/>
            </a:pPr>
            <a:r>
              <a:rPr lang="en-US" sz="3583">
                <a:solidFill>
                  <a:srgbClr val="FFFFFF"/>
                </a:solidFill>
                <a:latin typeface="DejaVu Sans Light"/>
                <a:ea typeface="DejaVu Sans Light"/>
                <a:cs typeface="DejaVu Sans Light"/>
                <a:sym typeface="DejaVu Sans Light"/>
              </a:rPr>
              <a:t>Ứng dụng thực tế: robot giao hàng, xe hỗ trợ người khuyết tật.</a:t>
            </a:r>
          </a:p>
          <a:p>
            <a:pPr marL="804290" lvl="2" indent="-268097" algn="l">
              <a:lnSpc>
                <a:spcPts val="5856"/>
              </a:lnSpc>
              <a:buFont typeface="Arial"/>
              <a:buChar char="⚬"/>
            </a:pPr>
            <a:r>
              <a:rPr lang="en-US" sz="3583">
                <a:solidFill>
                  <a:srgbClr val="FFFFFF"/>
                </a:solidFill>
                <a:latin typeface="DejaVu Sans Light"/>
                <a:ea typeface="DejaVu Sans Light"/>
                <a:cs typeface="DejaVu Sans Light"/>
                <a:sym typeface="DejaVu Sans Light"/>
              </a:rPr>
              <a:t>Thêm camera nhận biết đồ vật </a:t>
            </a:r>
          </a:p>
        </p:txBody>
      </p:sp>
    </p:spTree>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1354274" y="4503177"/>
            <a:ext cx="2331928" cy="1075584"/>
          </a:xfrm>
          <a:custGeom>
            <a:avLst/>
            <a:gdLst/>
            <a:ahLst/>
            <a:cxnLst/>
            <a:rect l="l" t="t" r="r" b="b"/>
            <a:pathLst>
              <a:path w="2331928" h="1075584">
                <a:moveTo>
                  <a:pt x="0" y="0"/>
                </a:moveTo>
                <a:lnTo>
                  <a:pt x="2331928" y="0"/>
                </a:lnTo>
                <a:lnTo>
                  <a:pt x="2331928" y="1075584"/>
                </a:lnTo>
                <a:lnTo>
                  <a:pt x="0" y="1075584"/>
                </a:lnTo>
                <a:lnTo>
                  <a:pt x="0" y="0"/>
                </a:lnTo>
                <a:close/>
              </a:path>
            </a:pathLst>
          </a:custGeom>
          <a:blipFill>
            <a:blip r:embed="rId2">
              <a:extLst>
                <a:ext uri="{96DAC541-7B7A-43D3-8B79-37D633B846F1}">
                  <asvg:svgBlip xmlns:asvg="http://schemas.microsoft.com/office/drawing/2016/SVG/main" r:embed="rId3"/>
                </a:ext>
              </a:extLst>
            </a:blip>
            <a:stretch>
              <a:fillRect l="-1" r="-1"/>
            </a:stretch>
          </a:blipFill>
        </p:spPr>
      </p:sp>
      <p:sp>
        <p:nvSpPr>
          <p:cNvPr id="3" name="Freeform 3"/>
          <p:cNvSpPr/>
          <p:nvPr/>
        </p:nvSpPr>
        <p:spPr>
          <a:xfrm>
            <a:off x="4309215" y="-593671"/>
            <a:ext cx="8834695" cy="1622371"/>
          </a:xfrm>
          <a:custGeom>
            <a:avLst/>
            <a:gdLst/>
            <a:ahLst/>
            <a:cxnLst/>
            <a:rect l="l" t="t" r="r" b="b"/>
            <a:pathLst>
              <a:path w="8834695" h="1622371">
                <a:moveTo>
                  <a:pt x="0" y="0"/>
                </a:moveTo>
                <a:lnTo>
                  <a:pt x="8834694" y="0"/>
                </a:lnTo>
                <a:lnTo>
                  <a:pt x="8834694" y="1622371"/>
                </a:lnTo>
                <a:lnTo>
                  <a:pt x="0" y="162237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4" name="Group 4"/>
          <p:cNvGrpSpPr/>
          <p:nvPr/>
        </p:nvGrpSpPr>
        <p:grpSpPr>
          <a:xfrm>
            <a:off x="18687538" y="32180"/>
            <a:ext cx="18910172" cy="10287000"/>
            <a:chOff x="0" y="0"/>
            <a:chExt cx="25213563" cy="13716000"/>
          </a:xfrm>
        </p:grpSpPr>
        <p:sp>
          <p:nvSpPr>
            <p:cNvPr id="5" name="Freeform 5"/>
            <p:cNvSpPr/>
            <p:nvPr/>
          </p:nvSpPr>
          <p:spPr>
            <a:xfrm flipH="1">
              <a:off x="0" y="0"/>
              <a:ext cx="25213563" cy="13716000"/>
            </a:xfrm>
            <a:custGeom>
              <a:avLst/>
              <a:gdLst/>
              <a:ahLst/>
              <a:cxnLst/>
              <a:rect l="l" t="t" r="r" b="b"/>
              <a:pathLst>
                <a:path w="25213563" h="13716000">
                  <a:moveTo>
                    <a:pt x="0" y="13716000"/>
                  </a:moveTo>
                  <a:lnTo>
                    <a:pt x="2929889" y="0"/>
                  </a:lnTo>
                  <a:lnTo>
                    <a:pt x="25213563" y="0"/>
                  </a:lnTo>
                  <a:lnTo>
                    <a:pt x="22283673" y="13716000"/>
                  </a:lnTo>
                  <a:close/>
                </a:path>
              </a:pathLst>
            </a:custGeom>
            <a:blipFill>
              <a:blip r:embed="rId6"/>
              <a:stretch>
                <a:fillRect t="-49" b="-49"/>
              </a:stretch>
            </a:blipFill>
          </p:spPr>
        </p:sp>
      </p:grpSp>
      <p:sp>
        <p:nvSpPr>
          <p:cNvPr id="6" name="Freeform 6"/>
          <p:cNvSpPr/>
          <p:nvPr/>
        </p:nvSpPr>
        <p:spPr>
          <a:xfrm>
            <a:off x="15602158" y="0"/>
            <a:ext cx="2685842" cy="4114800"/>
          </a:xfrm>
          <a:custGeom>
            <a:avLst/>
            <a:gdLst/>
            <a:ahLst/>
            <a:cxnLst/>
            <a:rect l="l" t="t" r="r" b="b"/>
            <a:pathLst>
              <a:path w="2685842" h="4114800">
                <a:moveTo>
                  <a:pt x="0" y="0"/>
                </a:moveTo>
                <a:lnTo>
                  <a:pt x="2685842" y="0"/>
                </a:lnTo>
                <a:lnTo>
                  <a:pt x="2685842"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7" name="TextBox 7"/>
          <p:cNvSpPr txBox="1"/>
          <p:nvPr/>
        </p:nvSpPr>
        <p:spPr>
          <a:xfrm>
            <a:off x="5205380" y="173386"/>
            <a:ext cx="7433775" cy="855314"/>
          </a:xfrm>
          <a:prstGeom prst="rect">
            <a:avLst/>
          </a:prstGeom>
        </p:spPr>
        <p:txBody>
          <a:bodyPr lIns="0" tIns="0" rIns="0" bIns="0" rtlCol="0" anchor="t">
            <a:spAutoFit/>
          </a:bodyPr>
          <a:lstStyle/>
          <a:p>
            <a:pPr algn="ctr">
              <a:lnSpc>
                <a:spcPts val="6598"/>
              </a:lnSpc>
            </a:pPr>
            <a:r>
              <a:rPr lang="en-US" sz="5998" b="1" i="1">
                <a:solidFill>
                  <a:srgbClr val="FFFFFF"/>
                </a:solidFill>
                <a:latin typeface="DejaVu Serif Bold Italics"/>
                <a:ea typeface="DejaVu Serif Bold Italics"/>
                <a:cs typeface="DejaVu Serif Bold Italics"/>
                <a:sym typeface="DejaVu Serif Bold Italics"/>
              </a:rPr>
              <a:t>Câu Hỏi</a:t>
            </a:r>
          </a:p>
        </p:txBody>
      </p:sp>
      <p:sp>
        <p:nvSpPr>
          <p:cNvPr id="8" name="TextBox 8"/>
          <p:cNvSpPr txBox="1"/>
          <p:nvPr/>
        </p:nvSpPr>
        <p:spPr>
          <a:xfrm>
            <a:off x="2098486" y="8134371"/>
            <a:ext cx="2210729" cy="605767"/>
          </a:xfrm>
          <a:prstGeom prst="rect">
            <a:avLst/>
          </a:prstGeom>
        </p:spPr>
        <p:txBody>
          <a:bodyPr wrap="square" lIns="0" tIns="0" rIns="0" bIns="0" rtlCol="0" anchor="t">
            <a:spAutoFit/>
          </a:bodyPr>
          <a:lstStyle/>
          <a:p>
            <a:pPr algn="ctr">
              <a:lnSpc>
                <a:spcPts val="4618"/>
              </a:lnSpc>
              <a:spcBef>
                <a:spcPct val="0"/>
              </a:spcBef>
            </a:pPr>
            <a:r>
              <a:rPr lang="en-US" sz="4199" b="1" i="1">
                <a:solidFill>
                  <a:srgbClr val="FFFFFF"/>
                </a:solidFill>
                <a:latin typeface="DejaVu Serif Bold Italics"/>
                <a:ea typeface="DejaVu Serif Bold Italics"/>
                <a:cs typeface="DejaVu Serif Bold Italics"/>
                <a:sym typeface="DejaVu Serif Bold Italics"/>
              </a:rPr>
              <a:t>D. Pin</a:t>
            </a:r>
          </a:p>
        </p:txBody>
      </p:sp>
      <p:sp>
        <p:nvSpPr>
          <p:cNvPr id="9" name="TextBox 9"/>
          <p:cNvSpPr txBox="1"/>
          <p:nvPr/>
        </p:nvSpPr>
        <p:spPr>
          <a:xfrm>
            <a:off x="2081817" y="6743700"/>
            <a:ext cx="2702114" cy="565127"/>
          </a:xfrm>
          <a:prstGeom prst="rect">
            <a:avLst/>
          </a:prstGeom>
        </p:spPr>
        <p:txBody>
          <a:bodyPr wrap="square" lIns="0" tIns="0" rIns="0" bIns="0" rtlCol="0" anchor="t">
            <a:spAutoFit/>
          </a:bodyPr>
          <a:lstStyle/>
          <a:p>
            <a:pPr algn="ctr">
              <a:lnSpc>
                <a:spcPts val="4398"/>
              </a:lnSpc>
              <a:spcBef>
                <a:spcPct val="0"/>
              </a:spcBef>
            </a:pPr>
            <a:r>
              <a:rPr lang="en-US" sz="3999" b="1" i="1">
                <a:solidFill>
                  <a:srgbClr val="FFFFFF"/>
                </a:solidFill>
                <a:latin typeface="DejaVu Serif Bold Italics"/>
                <a:ea typeface="DejaVu Serif Bold Italics"/>
                <a:cs typeface="DejaVu Serif Bold Italics"/>
                <a:sym typeface="DejaVu Serif Bold Italics"/>
              </a:rPr>
              <a:t>C. Servo</a:t>
            </a:r>
          </a:p>
        </p:txBody>
      </p:sp>
      <p:sp>
        <p:nvSpPr>
          <p:cNvPr id="10" name="TextBox 10"/>
          <p:cNvSpPr txBox="1"/>
          <p:nvPr/>
        </p:nvSpPr>
        <p:spPr>
          <a:xfrm>
            <a:off x="2209800" y="5398974"/>
            <a:ext cx="4538801" cy="565127"/>
          </a:xfrm>
          <a:prstGeom prst="rect">
            <a:avLst/>
          </a:prstGeom>
        </p:spPr>
        <p:txBody>
          <a:bodyPr lIns="0" tIns="0" rIns="0" bIns="0" rtlCol="0" anchor="t">
            <a:spAutoFit/>
          </a:bodyPr>
          <a:lstStyle/>
          <a:p>
            <a:pPr algn="l">
              <a:lnSpc>
                <a:spcPts val="4398"/>
              </a:lnSpc>
              <a:spcBef>
                <a:spcPct val="0"/>
              </a:spcBef>
            </a:pPr>
            <a:r>
              <a:rPr lang="en-US" sz="3999" b="1" i="1">
                <a:solidFill>
                  <a:srgbClr val="FFFFFF"/>
                </a:solidFill>
                <a:latin typeface="DejaVu Serif Bold Italics"/>
                <a:ea typeface="DejaVu Serif Bold Italics"/>
                <a:cs typeface="DejaVu Serif Bold Italics"/>
                <a:sym typeface="DejaVu Serif Bold Italics"/>
              </a:rPr>
              <a:t>B. ESP32</a:t>
            </a:r>
          </a:p>
        </p:txBody>
      </p:sp>
      <p:sp>
        <p:nvSpPr>
          <p:cNvPr id="11" name="TextBox 11"/>
          <p:cNvSpPr txBox="1"/>
          <p:nvPr/>
        </p:nvSpPr>
        <p:spPr>
          <a:xfrm>
            <a:off x="2081817" y="4048214"/>
            <a:ext cx="6223983" cy="565127"/>
          </a:xfrm>
          <a:prstGeom prst="rect">
            <a:avLst/>
          </a:prstGeom>
        </p:spPr>
        <p:txBody>
          <a:bodyPr wrap="square" lIns="0" tIns="0" rIns="0" bIns="0" rtlCol="0" anchor="t">
            <a:spAutoFit/>
          </a:bodyPr>
          <a:lstStyle/>
          <a:p>
            <a:pPr algn="ctr">
              <a:lnSpc>
                <a:spcPts val="4398"/>
              </a:lnSpc>
              <a:spcBef>
                <a:spcPct val="0"/>
              </a:spcBef>
            </a:pPr>
            <a:r>
              <a:rPr lang="en-US" sz="3999" b="1" i="1">
                <a:solidFill>
                  <a:srgbClr val="FFFFFF"/>
                </a:solidFill>
                <a:latin typeface="DejaVu Serif Bold Italics"/>
                <a:ea typeface="DejaVu Serif Bold Italics"/>
                <a:cs typeface="DejaVu Serif Bold Italics"/>
                <a:sym typeface="DejaVu Serif Bold Italics"/>
              </a:rPr>
              <a:t>A. Cảm biến siêu âm</a:t>
            </a:r>
          </a:p>
        </p:txBody>
      </p:sp>
      <p:sp>
        <p:nvSpPr>
          <p:cNvPr id="12" name="TextBox 12"/>
          <p:cNvSpPr txBox="1"/>
          <p:nvPr/>
        </p:nvSpPr>
        <p:spPr>
          <a:xfrm>
            <a:off x="412020" y="2150859"/>
            <a:ext cx="17875980" cy="1097256"/>
          </a:xfrm>
          <a:prstGeom prst="rect">
            <a:avLst/>
          </a:prstGeom>
        </p:spPr>
        <p:txBody>
          <a:bodyPr lIns="0" tIns="0" rIns="0" bIns="0" rtlCol="0" anchor="t">
            <a:spAutoFit/>
          </a:bodyPr>
          <a:lstStyle/>
          <a:p>
            <a:pPr algn="l">
              <a:lnSpc>
                <a:spcPts val="4288"/>
              </a:lnSpc>
            </a:pPr>
            <a:r>
              <a:rPr lang="en-US" sz="3899" b="1" i="1">
                <a:solidFill>
                  <a:srgbClr val="FFFFFF"/>
                </a:solidFill>
                <a:latin typeface="Century Gothic Paneuropean Bold Italics"/>
                <a:ea typeface="Century Gothic Paneuropean Bold Italics"/>
                <a:cs typeface="Century Gothic Paneuropean Bold Italics"/>
                <a:sym typeface="Century Gothic Paneuropean Bold Italics"/>
              </a:rPr>
              <a:t>Câu 1. Linh kiện nào đóng vai trò điều khiển toàn bộ hoạt động của xe tự hành?</a:t>
            </a:r>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0"/>
                    </p:tgtEl>
                  </p:cond>
                </p:stCondLst>
                <p:endSync evt="end" delay="0">
                  <p:rtn val="all"/>
                </p:endSync>
                <p:childTnLst>
                  <p:par>
                    <p:cTn id="3" fill="hold">
                      <p:stCondLst>
                        <p:cond delay="0"/>
                      </p:stCondLst>
                      <p:childTnLst>
                        <p:par>
                          <p:cTn id="4" fill="hold">
                            <p:stCondLst>
                              <p:cond delay="0"/>
                            </p:stCondLst>
                            <p:childTnLst>
                              <p:par>
                                <p:cTn id="5" presetID="3" presetClass="emph" presetSubtype="2" fill="hold" grpId="1" nodeType="clickEffect">
                                  <p:stCondLst>
                                    <p:cond delay="0"/>
                                  </p:stCondLst>
                                  <p:childTnLst>
                                    <p:animClr clrSpc="rgb" dir="cw">
                                      <p:cBhvr override="childStyle">
                                        <p:cTn id="6" dur="500" fill="hold"/>
                                        <p:tgtEl>
                                          <p:spTgt spid="10"/>
                                        </p:tgtEl>
                                        <p:attrNameLst>
                                          <p:attrName>style.color</p:attrName>
                                        </p:attrNameLst>
                                      </p:cBhvr>
                                      <p:to>
                                        <a:srgbClr val="00B050"/>
                                      </p:to>
                                    </p:animClr>
                                  </p:childTnLst>
                                </p:cTn>
                              </p:par>
                            </p:childTnLst>
                          </p:cTn>
                        </p:par>
                      </p:childTnLst>
                    </p:cTn>
                  </p:par>
                </p:childTnLst>
              </p:cTn>
              <p:nextCondLst>
                <p:cond evt="onClick" delay="0">
                  <p:tgtEl>
                    <p:spTgt spid="10"/>
                  </p:tgtEl>
                </p:cond>
              </p:nextCondLst>
            </p:seq>
            <p:seq concurrent="1" nextAc="seek">
              <p:cTn id="7" restart="whenNotActive" fill="hold" evtFilter="cancelBubble" nodeType="interactiveSeq">
                <p:stCondLst>
                  <p:cond evt="onClick" delay="0">
                    <p:tgtEl>
                      <p:spTgt spid="11"/>
                    </p:tgtEl>
                  </p:cond>
                </p:stCondLst>
                <p:endSync evt="end" delay="0">
                  <p:rtn val="all"/>
                </p:endSync>
                <p:childTnLst>
                  <p:par>
                    <p:cTn id="8" fill="hold">
                      <p:stCondLst>
                        <p:cond delay="0"/>
                      </p:stCondLst>
                      <p:childTnLst>
                        <p:par>
                          <p:cTn id="9" fill="hold">
                            <p:stCondLst>
                              <p:cond delay="0"/>
                            </p:stCondLst>
                            <p:childTnLst>
                              <p:par>
                                <p:cTn id="10" presetID="3" presetClass="emph" presetSubtype="2" fill="hold" nodeType="clickEffect">
                                  <p:stCondLst>
                                    <p:cond delay="0"/>
                                  </p:stCondLst>
                                  <p:childTnLst>
                                    <p:animClr clrSpc="rgb" dir="cw">
                                      <p:cBhvr override="childStyle">
                                        <p:cTn id="11" dur="500" fill="hold"/>
                                        <p:tgtEl>
                                          <p:spTgt spid="11">
                                            <p:txEl>
                                              <p:pRg st="0" end="0"/>
                                            </p:txEl>
                                          </p:spTgt>
                                        </p:tgtEl>
                                        <p:attrNameLst>
                                          <p:attrName>style.color</p:attrName>
                                        </p:attrNameLst>
                                      </p:cBhvr>
                                      <p:to>
                                        <a:schemeClr val="accent2"/>
                                      </p:to>
                                    </p:animClr>
                                  </p:childTnLst>
                                </p:cTn>
                              </p:par>
                            </p:childTnLst>
                          </p:cTn>
                        </p:par>
                      </p:childTnLst>
                    </p:cTn>
                  </p:par>
                </p:childTnLst>
              </p:cTn>
              <p:nextCondLst>
                <p:cond evt="onClick" delay="0">
                  <p:tgtEl>
                    <p:spTgt spid="11"/>
                  </p:tgtEl>
                </p:cond>
              </p:nextCondLst>
            </p:seq>
            <p:seq concurrent="1" nextAc="seek">
              <p:cTn id="12" restart="whenNotActive" fill="hold" evtFilter="cancelBubble" nodeType="interactiveSeq">
                <p:stCondLst>
                  <p:cond evt="onClick" delay="0">
                    <p:tgtEl>
                      <p:spTgt spid="9"/>
                    </p:tgtEl>
                  </p:cond>
                </p:stCondLst>
                <p:endSync evt="end" delay="0">
                  <p:rtn val="all"/>
                </p:endSync>
                <p:childTnLst>
                  <p:par>
                    <p:cTn id="13" fill="hold">
                      <p:stCondLst>
                        <p:cond delay="0"/>
                      </p:stCondLst>
                      <p:childTnLst>
                        <p:par>
                          <p:cTn id="14" fill="hold">
                            <p:stCondLst>
                              <p:cond delay="0"/>
                            </p:stCondLst>
                            <p:childTnLst>
                              <p:par>
                                <p:cTn id="15" presetID="3" presetClass="emph" presetSubtype="2" fill="hold" nodeType="clickEffect">
                                  <p:stCondLst>
                                    <p:cond delay="0"/>
                                  </p:stCondLst>
                                  <p:childTnLst>
                                    <p:animClr clrSpc="rgb" dir="cw">
                                      <p:cBhvr override="childStyle">
                                        <p:cTn id="16" dur="500" fill="hold"/>
                                        <p:tgtEl>
                                          <p:spTgt spid="9">
                                            <p:txEl>
                                              <p:pRg st="0" end="0"/>
                                            </p:txEl>
                                          </p:spTgt>
                                        </p:tgtEl>
                                        <p:attrNameLst>
                                          <p:attrName>style.color</p:attrName>
                                        </p:attrNameLst>
                                      </p:cBhvr>
                                      <p:to>
                                        <a:schemeClr val="accent2"/>
                                      </p:to>
                                    </p:animClr>
                                  </p:childTnLst>
                                </p:cTn>
                              </p:par>
                            </p:childTnLst>
                          </p:cTn>
                        </p:par>
                      </p:childTnLst>
                    </p:cTn>
                  </p:par>
                </p:childTnLst>
              </p:cTn>
              <p:nextCondLst>
                <p:cond evt="onClick" delay="0">
                  <p:tgtEl>
                    <p:spTgt spid="9"/>
                  </p:tgtEl>
                </p:cond>
              </p:nextCondLst>
            </p:seq>
            <p:seq concurrent="1" nextAc="seek">
              <p:cTn id="17" restart="whenNotActive" fill="hold" evtFilter="cancelBubble" nodeType="interactiveSeq">
                <p:stCondLst>
                  <p:cond evt="onClick" delay="0">
                    <p:tgtEl>
                      <p:spTgt spid="8"/>
                    </p:tgtEl>
                  </p:cond>
                </p:stCondLst>
                <p:endSync evt="end" delay="0">
                  <p:rtn val="all"/>
                </p:endSync>
                <p:childTnLst>
                  <p:par>
                    <p:cTn id="18" fill="hold">
                      <p:stCondLst>
                        <p:cond delay="0"/>
                      </p:stCondLst>
                      <p:childTnLst>
                        <p:par>
                          <p:cTn id="19" fill="hold">
                            <p:stCondLst>
                              <p:cond delay="0"/>
                            </p:stCondLst>
                            <p:childTnLst>
                              <p:par>
                                <p:cTn id="20" presetID="3" presetClass="emph" presetSubtype="2" fill="hold" nodeType="clickEffect">
                                  <p:stCondLst>
                                    <p:cond delay="0"/>
                                  </p:stCondLst>
                                  <p:childTnLst>
                                    <p:animClr clrSpc="rgb" dir="cw">
                                      <p:cBhvr override="childStyle">
                                        <p:cTn id="21" dur="500" fill="hold"/>
                                        <p:tgtEl>
                                          <p:spTgt spid="8">
                                            <p:txEl>
                                              <p:pRg st="0" end="0"/>
                                            </p:txEl>
                                          </p:spTgt>
                                        </p:tgtEl>
                                        <p:attrNameLst>
                                          <p:attrName>style.color</p:attrName>
                                        </p:attrNameLst>
                                      </p:cBhvr>
                                      <p:to>
                                        <a:schemeClr val="accent2"/>
                                      </p:to>
                                    </p:animClr>
                                  </p:childTnLst>
                                </p:cTn>
                              </p:par>
                            </p:childTnLst>
                          </p:cTn>
                        </p:par>
                      </p:childTnLst>
                    </p:cTn>
                  </p:par>
                </p:childTnLst>
              </p:cTn>
              <p:nextCondLst>
                <p:cond evt="onClick" delay="0">
                  <p:tgtEl>
                    <p:spTgt spid="8"/>
                  </p:tgtEl>
                </p:cond>
              </p:nextCondLst>
            </p:seq>
          </p:childTnLst>
        </p:cTn>
      </p:par>
    </p:tnLst>
    <p:bldLst>
      <p:bldP spid="10" grpId="1"/>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1354274" y="4503177"/>
            <a:ext cx="2331928" cy="1075584"/>
          </a:xfrm>
          <a:custGeom>
            <a:avLst/>
            <a:gdLst/>
            <a:ahLst/>
            <a:cxnLst/>
            <a:rect l="l" t="t" r="r" b="b"/>
            <a:pathLst>
              <a:path w="2331928" h="1075584">
                <a:moveTo>
                  <a:pt x="0" y="0"/>
                </a:moveTo>
                <a:lnTo>
                  <a:pt x="2331928" y="0"/>
                </a:lnTo>
                <a:lnTo>
                  <a:pt x="2331928" y="1075584"/>
                </a:lnTo>
                <a:lnTo>
                  <a:pt x="0" y="1075584"/>
                </a:lnTo>
                <a:lnTo>
                  <a:pt x="0" y="0"/>
                </a:lnTo>
                <a:close/>
              </a:path>
            </a:pathLst>
          </a:custGeom>
          <a:blipFill>
            <a:blip r:embed="rId3">
              <a:extLst>
                <a:ext uri="{96DAC541-7B7A-43D3-8B79-37D633B846F1}">
                  <asvg:svgBlip xmlns:asvg="http://schemas.microsoft.com/office/drawing/2016/SVG/main" r:embed="rId4"/>
                </a:ext>
              </a:extLst>
            </a:blip>
            <a:stretch>
              <a:fillRect l="-1" r="-1"/>
            </a:stretch>
          </a:blipFill>
        </p:spPr>
      </p:sp>
      <p:sp>
        <p:nvSpPr>
          <p:cNvPr id="3" name="Freeform 3"/>
          <p:cNvSpPr/>
          <p:nvPr/>
        </p:nvSpPr>
        <p:spPr>
          <a:xfrm flipH="1">
            <a:off x="4800199" y="4826329"/>
            <a:ext cx="3506784" cy="879884"/>
          </a:xfrm>
          <a:custGeom>
            <a:avLst/>
            <a:gdLst/>
            <a:ahLst/>
            <a:cxnLst/>
            <a:rect l="l" t="t" r="r" b="b"/>
            <a:pathLst>
              <a:path w="3506784" h="879884">
                <a:moveTo>
                  <a:pt x="3506784" y="0"/>
                </a:moveTo>
                <a:lnTo>
                  <a:pt x="0" y="0"/>
                </a:lnTo>
                <a:lnTo>
                  <a:pt x="0" y="879884"/>
                </a:lnTo>
                <a:lnTo>
                  <a:pt x="3506784" y="879884"/>
                </a:lnTo>
                <a:lnTo>
                  <a:pt x="3506784" y="0"/>
                </a:lnTo>
                <a:close/>
              </a:path>
            </a:pathLst>
          </a:custGeom>
          <a:blipFill>
            <a:blip r:embed="rId5">
              <a:alphaModFix amt="25000"/>
              <a:extLst>
                <a:ext uri="{96DAC541-7B7A-43D3-8B79-37D633B846F1}">
                  <asvg:svgBlip xmlns:asvg="http://schemas.microsoft.com/office/drawing/2016/SVG/main" r:embed="rId6"/>
                </a:ext>
              </a:extLst>
            </a:blip>
            <a:stretch>
              <a:fillRect t="-1303" b="-1303"/>
            </a:stretch>
          </a:blipFill>
        </p:spPr>
      </p:sp>
      <p:sp>
        <p:nvSpPr>
          <p:cNvPr id="4" name="Freeform 4"/>
          <p:cNvSpPr/>
          <p:nvPr/>
        </p:nvSpPr>
        <p:spPr>
          <a:xfrm flipH="1">
            <a:off x="13626562" y="32180"/>
            <a:ext cx="4568015" cy="1146156"/>
          </a:xfrm>
          <a:custGeom>
            <a:avLst/>
            <a:gdLst/>
            <a:ahLst/>
            <a:cxnLst/>
            <a:rect l="l" t="t" r="r" b="b"/>
            <a:pathLst>
              <a:path w="4568015" h="1146156">
                <a:moveTo>
                  <a:pt x="4568015" y="0"/>
                </a:moveTo>
                <a:lnTo>
                  <a:pt x="0" y="0"/>
                </a:lnTo>
                <a:lnTo>
                  <a:pt x="0" y="1146156"/>
                </a:lnTo>
                <a:lnTo>
                  <a:pt x="4568015" y="1146156"/>
                </a:lnTo>
                <a:lnTo>
                  <a:pt x="4568015" y="0"/>
                </a:lnTo>
                <a:close/>
              </a:path>
            </a:pathLst>
          </a:custGeom>
          <a:blipFill>
            <a:blip r:embed="rId5">
              <a:alphaModFix amt="25000"/>
              <a:extLst>
                <a:ext uri="{96DAC541-7B7A-43D3-8B79-37D633B846F1}">
                  <asvg:svgBlip xmlns:asvg="http://schemas.microsoft.com/office/drawing/2016/SVG/main" r:embed="rId6"/>
                </a:ext>
              </a:extLst>
            </a:blip>
            <a:stretch>
              <a:fillRect t="-1064" b="-1064"/>
            </a:stretch>
          </a:blipFill>
        </p:spPr>
      </p:sp>
      <p:sp>
        <p:nvSpPr>
          <p:cNvPr id="5" name="TextBox 5"/>
          <p:cNvSpPr txBox="1"/>
          <p:nvPr/>
        </p:nvSpPr>
        <p:spPr>
          <a:xfrm>
            <a:off x="0" y="1283341"/>
            <a:ext cx="18288000" cy="596240"/>
          </a:xfrm>
          <a:prstGeom prst="rect">
            <a:avLst/>
          </a:prstGeom>
        </p:spPr>
        <p:txBody>
          <a:bodyPr lIns="0" tIns="0" rIns="0" bIns="0" rtlCol="0" anchor="t">
            <a:spAutoFit/>
          </a:bodyPr>
          <a:lstStyle/>
          <a:p>
            <a:pPr algn="l">
              <a:lnSpc>
                <a:spcPts val="4618"/>
              </a:lnSpc>
            </a:pPr>
            <a:r>
              <a:rPr lang="en-US" sz="4198" b="1" i="1">
                <a:solidFill>
                  <a:srgbClr val="FFFFFF"/>
                </a:solidFill>
                <a:latin typeface="Century Gothic Paneuropean Bold Italics"/>
                <a:ea typeface="Century Gothic Paneuropean Bold Italics"/>
                <a:cs typeface="Century Gothic Paneuropean Bold Italics"/>
                <a:sym typeface="Century Gothic Paneuropean Bold Italics"/>
              </a:rPr>
              <a:t> Câu 2. Nếu cảm biến phát hiện vật cản ở phía trước, xe sẽ làm gì</a:t>
            </a:r>
          </a:p>
        </p:txBody>
      </p:sp>
      <p:sp>
        <p:nvSpPr>
          <p:cNvPr id="6" name="Freeform 6"/>
          <p:cNvSpPr/>
          <p:nvPr/>
        </p:nvSpPr>
        <p:spPr>
          <a:xfrm flipH="1">
            <a:off x="0" y="111016"/>
            <a:ext cx="4568015" cy="1146156"/>
          </a:xfrm>
          <a:custGeom>
            <a:avLst/>
            <a:gdLst/>
            <a:ahLst/>
            <a:cxnLst/>
            <a:rect l="l" t="t" r="r" b="b"/>
            <a:pathLst>
              <a:path w="4568015" h="1146156">
                <a:moveTo>
                  <a:pt x="4568015" y="0"/>
                </a:moveTo>
                <a:lnTo>
                  <a:pt x="0" y="0"/>
                </a:lnTo>
                <a:lnTo>
                  <a:pt x="0" y="1146156"/>
                </a:lnTo>
                <a:lnTo>
                  <a:pt x="4568015" y="1146156"/>
                </a:lnTo>
                <a:lnTo>
                  <a:pt x="4568015" y="0"/>
                </a:lnTo>
                <a:close/>
              </a:path>
            </a:pathLst>
          </a:custGeom>
          <a:blipFill>
            <a:blip r:embed="rId5">
              <a:alphaModFix amt="25000"/>
              <a:extLst>
                <a:ext uri="{96DAC541-7B7A-43D3-8B79-37D633B846F1}">
                  <asvg:svgBlip xmlns:asvg="http://schemas.microsoft.com/office/drawing/2016/SVG/main" r:embed="rId6"/>
                </a:ext>
              </a:extLst>
            </a:blip>
            <a:stretch>
              <a:fillRect t="-1064" b="-1064"/>
            </a:stretch>
          </a:blipFill>
        </p:spPr>
      </p:sp>
      <p:sp>
        <p:nvSpPr>
          <p:cNvPr id="7" name="Freeform 7"/>
          <p:cNvSpPr/>
          <p:nvPr/>
        </p:nvSpPr>
        <p:spPr>
          <a:xfrm>
            <a:off x="17169339" y="1245241"/>
            <a:ext cx="1118661" cy="930522"/>
          </a:xfrm>
          <a:custGeom>
            <a:avLst/>
            <a:gdLst/>
            <a:ahLst/>
            <a:cxnLst/>
            <a:rect l="l" t="t" r="r" b="b"/>
            <a:pathLst>
              <a:path w="1118661" h="930522">
                <a:moveTo>
                  <a:pt x="0" y="0"/>
                </a:moveTo>
                <a:lnTo>
                  <a:pt x="1118661" y="0"/>
                </a:lnTo>
                <a:lnTo>
                  <a:pt x="1118661" y="930522"/>
                </a:lnTo>
                <a:lnTo>
                  <a:pt x="0" y="930522"/>
                </a:lnTo>
                <a:lnTo>
                  <a:pt x="0" y="0"/>
                </a:lnTo>
                <a:close/>
              </a:path>
            </a:pathLst>
          </a:custGeom>
          <a:blipFill>
            <a:blip r:embed="rId7"/>
            <a:stretch>
              <a:fillRect/>
            </a:stretch>
          </a:blipFill>
        </p:spPr>
      </p:sp>
      <p:sp>
        <p:nvSpPr>
          <p:cNvPr id="8" name="TextBox 8"/>
          <p:cNvSpPr txBox="1"/>
          <p:nvPr/>
        </p:nvSpPr>
        <p:spPr>
          <a:xfrm>
            <a:off x="1539912" y="5989931"/>
            <a:ext cx="4479887" cy="565127"/>
          </a:xfrm>
          <a:prstGeom prst="rect">
            <a:avLst/>
          </a:prstGeom>
        </p:spPr>
        <p:txBody>
          <a:bodyPr wrap="square" lIns="0" tIns="0" rIns="0" bIns="0" rtlCol="0" anchor="t">
            <a:spAutoFit/>
          </a:bodyPr>
          <a:lstStyle/>
          <a:p>
            <a:pPr algn="ctr">
              <a:lnSpc>
                <a:spcPts val="4398"/>
              </a:lnSpc>
              <a:spcBef>
                <a:spcPct val="0"/>
              </a:spcBef>
            </a:pPr>
            <a:r>
              <a:rPr lang="en-US" sz="3999" b="1" i="1">
                <a:solidFill>
                  <a:srgbClr val="FFFFFF"/>
                </a:solidFill>
                <a:latin typeface="DejaVu Serif Bold Italics"/>
                <a:ea typeface="DejaVu Serif Bold Italics"/>
                <a:cs typeface="DejaVu Serif Bold Italics"/>
                <a:sym typeface="DejaVu Serif Bold Italics"/>
              </a:rPr>
              <a:t>C. Tự tắt nguồn</a:t>
            </a:r>
          </a:p>
        </p:txBody>
      </p:sp>
      <p:sp>
        <p:nvSpPr>
          <p:cNvPr id="9" name="TextBox 9"/>
          <p:cNvSpPr txBox="1"/>
          <p:nvPr/>
        </p:nvSpPr>
        <p:spPr>
          <a:xfrm>
            <a:off x="1518124" y="7345633"/>
            <a:ext cx="5746671" cy="565127"/>
          </a:xfrm>
          <a:prstGeom prst="rect">
            <a:avLst/>
          </a:prstGeom>
        </p:spPr>
        <p:txBody>
          <a:bodyPr lIns="0" tIns="0" rIns="0" bIns="0" rtlCol="0" anchor="t">
            <a:spAutoFit/>
          </a:bodyPr>
          <a:lstStyle/>
          <a:p>
            <a:pPr algn="ctr">
              <a:lnSpc>
                <a:spcPts val="4398"/>
              </a:lnSpc>
              <a:spcBef>
                <a:spcPct val="0"/>
              </a:spcBef>
            </a:pPr>
            <a:r>
              <a:rPr lang="en-US" sz="3999" b="1" i="1">
                <a:solidFill>
                  <a:srgbClr val="FFFFFF"/>
                </a:solidFill>
                <a:latin typeface="DejaVu Serif Bold Italics"/>
                <a:ea typeface="DejaVu Serif Bold Italics"/>
                <a:cs typeface="DejaVu Serif Bold Italics"/>
                <a:sym typeface="DejaVu Serif Bold Italics"/>
              </a:rPr>
              <a:t>D. Bật đèn cảnh báo</a:t>
            </a:r>
          </a:p>
        </p:txBody>
      </p:sp>
      <p:sp>
        <p:nvSpPr>
          <p:cNvPr id="10" name="TextBox 10"/>
          <p:cNvSpPr txBox="1"/>
          <p:nvPr/>
        </p:nvSpPr>
        <p:spPr>
          <a:xfrm>
            <a:off x="1539912" y="4634229"/>
            <a:ext cx="10194887" cy="565127"/>
          </a:xfrm>
          <a:prstGeom prst="rect">
            <a:avLst/>
          </a:prstGeom>
        </p:spPr>
        <p:txBody>
          <a:bodyPr wrap="square" lIns="0" tIns="0" rIns="0" bIns="0" rtlCol="0" anchor="t">
            <a:spAutoFit/>
          </a:bodyPr>
          <a:lstStyle/>
          <a:p>
            <a:pPr algn="ctr">
              <a:lnSpc>
                <a:spcPts val="4398"/>
              </a:lnSpc>
              <a:spcBef>
                <a:spcPct val="0"/>
              </a:spcBef>
            </a:pPr>
            <a:r>
              <a:rPr lang="en-US" sz="3999" b="1" i="1">
                <a:solidFill>
                  <a:srgbClr val="FFFFFF"/>
                </a:solidFill>
                <a:latin typeface="DejaVu Serif Bold Italics"/>
                <a:ea typeface="DejaVu Serif Bold Italics"/>
                <a:cs typeface="DejaVu Serif Bold Italics"/>
                <a:sym typeface="DejaVu Serif Bold Italics"/>
              </a:rPr>
              <a:t>B. Dừng lại và kiểm tra hướng khác</a:t>
            </a:r>
          </a:p>
        </p:txBody>
      </p:sp>
      <p:sp>
        <p:nvSpPr>
          <p:cNvPr id="11" name="TextBox 11"/>
          <p:cNvSpPr txBox="1"/>
          <p:nvPr/>
        </p:nvSpPr>
        <p:spPr>
          <a:xfrm>
            <a:off x="1539913" y="3343147"/>
            <a:ext cx="9667447" cy="565125"/>
          </a:xfrm>
          <a:prstGeom prst="rect">
            <a:avLst/>
          </a:prstGeom>
        </p:spPr>
        <p:txBody>
          <a:bodyPr lIns="0" tIns="0" rIns="0" bIns="0" rtlCol="0" anchor="t">
            <a:spAutoFit/>
          </a:bodyPr>
          <a:lstStyle/>
          <a:p>
            <a:pPr algn="l">
              <a:lnSpc>
                <a:spcPts val="4398"/>
              </a:lnSpc>
            </a:pPr>
            <a:r>
              <a:rPr lang="en-US" sz="3999" b="1" i="1">
                <a:solidFill>
                  <a:srgbClr val="FFFFFF"/>
                </a:solidFill>
                <a:latin typeface="DejaVu Serif Bold Italics"/>
                <a:ea typeface="DejaVu Serif Bold Italics"/>
                <a:cs typeface="DejaVu Serif Bold Italics"/>
                <a:sym typeface="DejaVu Serif Bold Italics"/>
              </a:rPr>
              <a:t>A. Tăng tốc để vượt qua</a:t>
            </a:r>
          </a:p>
        </p:txBody>
      </p:sp>
      <p:sp>
        <p:nvSpPr>
          <p:cNvPr id="12" name="Freeform 12"/>
          <p:cNvSpPr/>
          <p:nvPr/>
        </p:nvSpPr>
        <p:spPr>
          <a:xfrm>
            <a:off x="4309215" y="-593671"/>
            <a:ext cx="8834695" cy="1622371"/>
          </a:xfrm>
          <a:custGeom>
            <a:avLst/>
            <a:gdLst/>
            <a:ahLst/>
            <a:cxnLst/>
            <a:rect l="l" t="t" r="r" b="b"/>
            <a:pathLst>
              <a:path w="8834695" h="1622371">
                <a:moveTo>
                  <a:pt x="0" y="0"/>
                </a:moveTo>
                <a:lnTo>
                  <a:pt x="8834694" y="0"/>
                </a:lnTo>
                <a:lnTo>
                  <a:pt x="8834694" y="1622371"/>
                </a:lnTo>
                <a:lnTo>
                  <a:pt x="0" y="162237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3" name="TextBox 13"/>
          <p:cNvSpPr txBox="1"/>
          <p:nvPr/>
        </p:nvSpPr>
        <p:spPr>
          <a:xfrm>
            <a:off x="5380401" y="147531"/>
            <a:ext cx="7433775" cy="855314"/>
          </a:xfrm>
          <a:prstGeom prst="rect">
            <a:avLst/>
          </a:prstGeom>
        </p:spPr>
        <p:txBody>
          <a:bodyPr lIns="0" tIns="0" rIns="0" bIns="0" rtlCol="0" anchor="t">
            <a:spAutoFit/>
          </a:bodyPr>
          <a:lstStyle/>
          <a:p>
            <a:pPr algn="ctr">
              <a:lnSpc>
                <a:spcPts val="6598"/>
              </a:lnSpc>
            </a:pPr>
            <a:r>
              <a:rPr lang="en-US" sz="5998" b="1" i="1">
                <a:solidFill>
                  <a:srgbClr val="FFFFFF"/>
                </a:solidFill>
                <a:latin typeface="DejaVu Serif Bold Italics"/>
                <a:ea typeface="DejaVu Serif Bold Italics"/>
                <a:cs typeface="DejaVu Serif Bold Italics"/>
                <a:sym typeface="DejaVu Serif Bold Italics"/>
              </a:rPr>
              <a:t>Câu Hỏi</a:t>
            </a:r>
          </a:p>
        </p:txBody>
      </p:sp>
    </p:spTree>
  </p:cSld>
  <p:clrMapOvr>
    <a:masterClrMapping/>
  </p:clrMapOvr>
  <p:transition>
    <p:fade/>
  </p:transition>
  <p:timing>
    <p:tnLst>
      <p:par>
        <p:cTn id="1" dur="indefinite" restart="never" nodeType="tmRoot">
          <p:childTnLst>
            <p:seq concurrent="1" nextAc="seek">
              <p:cTn id="2" restart="whenNotActive" fill="hold" evtFilter="cancelBubble" nodeType="interactiveSeq">
                <p:stCondLst>
                  <p:cond evt="onClick" delay="0">
                    <p:tgtEl>
                      <p:spTgt spid="10"/>
                    </p:tgtEl>
                  </p:cond>
                </p:stCondLst>
                <p:endSync evt="end" delay="0">
                  <p:rtn val="all"/>
                </p:endSync>
                <p:childTnLst>
                  <p:par>
                    <p:cTn id="3" fill="hold">
                      <p:stCondLst>
                        <p:cond delay="0"/>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500" fill="hold"/>
                                        <p:tgtEl>
                                          <p:spTgt spid="10">
                                            <p:txEl>
                                              <p:pRg st="0" end="0"/>
                                            </p:txEl>
                                          </p:spTgt>
                                        </p:tgtEl>
                                        <p:attrNameLst>
                                          <p:attrName>style.color</p:attrName>
                                        </p:attrNameLst>
                                      </p:cBhvr>
                                      <p:to>
                                        <a:srgbClr val="00B050"/>
                                      </p:to>
                                    </p:animClr>
                                  </p:childTnLst>
                                </p:cTn>
                              </p:par>
                            </p:childTnLst>
                          </p:cTn>
                        </p:par>
                      </p:childTnLst>
                    </p:cTn>
                  </p:par>
                </p:childTnLst>
              </p:cTn>
              <p:nextCondLst>
                <p:cond evt="onClick" delay="0">
                  <p:tgtEl>
                    <p:spTgt spid="10"/>
                  </p:tgtEl>
                </p:cond>
              </p:nextCondLst>
            </p:seq>
            <p:seq concurrent="1" nextAc="seek">
              <p:cTn id="7" restart="whenNotActive" fill="hold" evtFilter="cancelBubble" nodeType="interactiveSeq">
                <p:stCondLst>
                  <p:cond evt="onClick" delay="0">
                    <p:tgtEl>
                      <p:spTgt spid="11"/>
                    </p:tgtEl>
                  </p:cond>
                </p:stCondLst>
                <p:endSync evt="end" delay="0">
                  <p:rtn val="all"/>
                </p:endSync>
                <p:childTnLst>
                  <p:par>
                    <p:cTn id="8" fill="hold">
                      <p:stCondLst>
                        <p:cond delay="0"/>
                      </p:stCondLst>
                      <p:childTnLst>
                        <p:par>
                          <p:cTn id="9" fill="hold">
                            <p:stCondLst>
                              <p:cond delay="0"/>
                            </p:stCondLst>
                            <p:childTnLst>
                              <p:par>
                                <p:cTn id="10" presetID="3" presetClass="emph" presetSubtype="2" fill="hold" nodeType="clickEffect">
                                  <p:stCondLst>
                                    <p:cond delay="0"/>
                                  </p:stCondLst>
                                  <p:childTnLst>
                                    <p:animClr clrSpc="rgb" dir="cw">
                                      <p:cBhvr override="childStyle">
                                        <p:cTn id="11" dur="500" fill="hold"/>
                                        <p:tgtEl>
                                          <p:spTgt spid="11">
                                            <p:txEl>
                                              <p:pRg st="0" end="0"/>
                                            </p:txEl>
                                          </p:spTgt>
                                        </p:tgtEl>
                                        <p:attrNameLst>
                                          <p:attrName>style.color</p:attrName>
                                        </p:attrNameLst>
                                      </p:cBhvr>
                                      <p:to>
                                        <a:schemeClr val="accent2"/>
                                      </p:to>
                                    </p:animClr>
                                  </p:childTnLst>
                                </p:cTn>
                              </p:par>
                            </p:childTnLst>
                          </p:cTn>
                        </p:par>
                      </p:childTnLst>
                    </p:cTn>
                  </p:par>
                </p:childTnLst>
              </p:cTn>
              <p:nextCondLst>
                <p:cond evt="onClick" delay="0">
                  <p:tgtEl>
                    <p:spTgt spid="11"/>
                  </p:tgtEl>
                </p:cond>
              </p:nextCondLst>
            </p:seq>
            <p:seq concurrent="1" nextAc="seek">
              <p:cTn id="12" restart="whenNotActive" fill="hold" evtFilter="cancelBubble" nodeType="interactiveSeq">
                <p:stCondLst>
                  <p:cond evt="onClick" delay="0">
                    <p:tgtEl>
                      <p:spTgt spid="8"/>
                    </p:tgtEl>
                  </p:cond>
                </p:stCondLst>
                <p:endSync evt="end" delay="0">
                  <p:rtn val="all"/>
                </p:endSync>
                <p:childTnLst>
                  <p:par>
                    <p:cTn id="13" fill="hold">
                      <p:stCondLst>
                        <p:cond delay="0"/>
                      </p:stCondLst>
                      <p:childTnLst>
                        <p:par>
                          <p:cTn id="14" fill="hold">
                            <p:stCondLst>
                              <p:cond delay="0"/>
                            </p:stCondLst>
                            <p:childTnLst>
                              <p:par>
                                <p:cTn id="15" presetID="3" presetClass="emph" presetSubtype="2" fill="hold" grpId="0" nodeType="clickEffect">
                                  <p:stCondLst>
                                    <p:cond delay="0"/>
                                  </p:stCondLst>
                                  <p:childTnLst>
                                    <p:animClr clrSpc="rgb" dir="cw">
                                      <p:cBhvr override="childStyle">
                                        <p:cTn id="16" dur="500" fill="hold"/>
                                        <p:tgtEl>
                                          <p:spTgt spid="8"/>
                                        </p:tgtEl>
                                        <p:attrNameLst>
                                          <p:attrName>style.color</p:attrName>
                                        </p:attrNameLst>
                                      </p:cBhvr>
                                      <p:to>
                                        <a:schemeClr val="accent2"/>
                                      </p:to>
                                    </p:animClr>
                                  </p:childTnLst>
                                </p:cTn>
                              </p:par>
                            </p:childTnLst>
                          </p:cTn>
                        </p:par>
                      </p:childTnLst>
                    </p:cTn>
                  </p:par>
                </p:childTnLst>
              </p:cTn>
              <p:nextCondLst>
                <p:cond evt="onClick" delay="0">
                  <p:tgtEl>
                    <p:spTgt spid="8"/>
                  </p:tgtEl>
                </p:cond>
              </p:nextCondLst>
            </p:seq>
            <p:seq concurrent="1" nextAc="seek">
              <p:cTn id="17" restart="whenNotActive" fill="hold" evtFilter="cancelBubble" nodeType="interactiveSeq">
                <p:stCondLst>
                  <p:cond evt="onClick" delay="0">
                    <p:tgtEl>
                      <p:spTgt spid="9"/>
                    </p:tgtEl>
                  </p:cond>
                </p:stCondLst>
                <p:endSync evt="end" delay="0">
                  <p:rtn val="all"/>
                </p:endSync>
                <p:childTnLst>
                  <p:par>
                    <p:cTn id="18" fill="hold">
                      <p:stCondLst>
                        <p:cond delay="0"/>
                      </p:stCondLst>
                      <p:childTnLst>
                        <p:par>
                          <p:cTn id="19" fill="hold">
                            <p:stCondLst>
                              <p:cond delay="0"/>
                            </p:stCondLst>
                            <p:childTnLst>
                              <p:par>
                                <p:cTn id="20" presetID="3" presetClass="emph" presetSubtype="2" fill="hold" grpId="0" nodeType="clickEffect">
                                  <p:stCondLst>
                                    <p:cond delay="0"/>
                                  </p:stCondLst>
                                  <p:childTnLst>
                                    <p:animClr clrSpc="rgb" dir="cw">
                                      <p:cBhvr override="childStyle">
                                        <p:cTn id="21" dur="500" fill="hold"/>
                                        <p:tgtEl>
                                          <p:spTgt spid="9"/>
                                        </p:tgtEl>
                                        <p:attrNameLst>
                                          <p:attrName>style.color</p:attrName>
                                        </p:attrNameLst>
                                      </p:cBhvr>
                                      <p:to>
                                        <a:schemeClr val="accent2"/>
                                      </p:to>
                                    </p:animClr>
                                  </p:childTnLst>
                                </p:cTn>
                              </p:par>
                            </p:childTnLst>
                          </p:cTn>
                        </p:par>
                      </p:childTnLst>
                    </p:cTn>
                  </p:par>
                </p:childTnLst>
              </p:cTn>
              <p:nextCondLst>
                <p:cond evt="onClick" delay="0">
                  <p:tgtEl>
                    <p:spTgt spid="9"/>
                  </p:tgtEl>
                </p:cond>
              </p:nextCondLst>
            </p:seq>
          </p:childTnLst>
        </p:cTn>
      </p:par>
    </p:tnLst>
    <p:bldLst>
      <p:bldP spid="8" grpId="0"/>
      <p:bldP spid="9"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2161E"/>
        </a:solidFill>
        <a:effectLst/>
      </p:bgPr>
    </p:bg>
    <p:spTree>
      <p:nvGrpSpPr>
        <p:cNvPr id="1" name=""/>
        <p:cNvGrpSpPr/>
        <p:nvPr/>
      </p:nvGrpSpPr>
      <p:grpSpPr>
        <a:xfrm>
          <a:off x="0" y="0"/>
          <a:ext cx="0" cy="0"/>
          <a:chOff x="0" y="0"/>
          <a:chExt cx="0" cy="0"/>
        </a:xfrm>
      </p:grpSpPr>
      <p:grpSp>
        <p:nvGrpSpPr>
          <p:cNvPr id="2" name="Group 2"/>
          <p:cNvGrpSpPr/>
          <p:nvPr/>
        </p:nvGrpSpPr>
        <p:grpSpPr>
          <a:xfrm rot="-2700000">
            <a:off x="8891903" y="6451760"/>
            <a:ext cx="12050621" cy="1716459"/>
            <a:chOff x="0" y="0"/>
            <a:chExt cx="3173826" cy="452072"/>
          </a:xfrm>
        </p:grpSpPr>
        <p:sp>
          <p:nvSpPr>
            <p:cNvPr id="3" name="Freeform 3"/>
            <p:cNvSpPr/>
            <p:nvPr/>
          </p:nvSpPr>
          <p:spPr>
            <a:xfrm>
              <a:off x="0" y="0"/>
              <a:ext cx="3173826" cy="452072"/>
            </a:xfrm>
            <a:custGeom>
              <a:avLst/>
              <a:gdLst/>
              <a:ahLst/>
              <a:cxnLst/>
              <a:rect l="l" t="t" r="r" b="b"/>
              <a:pathLst>
                <a:path w="3173826" h="452072">
                  <a:moveTo>
                    <a:pt x="0" y="0"/>
                  </a:moveTo>
                  <a:lnTo>
                    <a:pt x="3173826" y="0"/>
                  </a:lnTo>
                  <a:lnTo>
                    <a:pt x="3173826" y="452072"/>
                  </a:lnTo>
                  <a:lnTo>
                    <a:pt x="0" y="452072"/>
                  </a:lnTo>
                  <a:close/>
                </a:path>
              </a:pathLst>
            </a:custGeom>
            <a:solidFill>
              <a:srgbClr val="FFFFFF"/>
            </a:solidFill>
          </p:spPr>
        </p:sp>
        <p:sp>
          <p:nvSpPr>
            <p:cNvPr id="4" name="TextBox 4"/>
            <p:cNvSpPr txBox="1"/>
            <p:nvPr/>
          </p:nvSpPr>
          <p:spPr>
            <a:xfrm>
              <a:off x="0" y="-38100"/>
              <a:ext cx="3173826" cy="490172"/>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rot="-2700000">
            <a:off x="7211527" y="5869110"/>
            <a:ext cx="13404498" cy="532540"/>
            <a:chOff x="0" y="0"/>
            <a:chExt cx="3530403" cy="140257"/>
          </a:xfrm>
        </p:grpSpPr>
        <p:sp>
          <p:nvSpPr>
            <p:cNvPr id="6" name="Freeform 6"/>
            <p:cNvSpPr/>
            <p:nvPr/>
          </p:nvSpPr>
          <p:spPr>
            <a:xfrm>
              <a:off x="0" y="0"/>
              <a:ext cx="3530403" cy="140257"/>
            </a:xfrm>
            <a:custGeom>
              <a:avLst/>
              <a:gdLst/>
              <a:ahLst/>
              <a:cxnLst/>
              <a:rect l="l" t="t" r="r" b="b"/>
              <a:pathLst>
                <a:path w="3530403" h="140257">
                  <a:moveTo>
                    <a:pt x="0" y="0"/>
                  </a:moveTo>
                  <a:lnTo>
                    <a:pt x="3530403" y="0"/>
                  </a:lnTo>
                  <a:lnTo>
                    <a:pt x="3530403" y="140257"/>
                  </a:lnTo>
                  <a:lnTo>
                    <a:pt x="0" y="140257"/>
                  </a:lnTo>
                  <a:close/>
                </a:path>
              </a:pathLst>
            </a:custGeom>
            <a:solidFill>
              <a:srgbClr val="FFFFFF"/>
            </a:solidFill>
          </p:spPr>
        </p:sp>
        <p:sp>
          <p:nvSpPr>
            <p:cNvPr id="7" name="TextBox 7"/>
            <p:cNvSpPr txBox="1"/>
            <p:nvPr/>
          </p:nvSpPr>
          <p:spPr>
            <a:xfrm>
              <a:off x="0" y="-38100"/>
              <a:ext cx="3530403" cy="178357"/>
            </a:xfrm>
            <a:prstGeom prst="rect">
              <a:avLst/>
            </a:prstGeom>
          </p:spPr>
          <p:txBody>
            <a:bodyPr lIns="50800" tIns="50800" rIns="50800" bIns="50800" rtlCol="0" anchor="ctr"/>
            <a:lstStyle/>
            <a:p>
              <a:pPr algn="ctr">
                <a:lnSpc>
                  <a:spcPts val="2659"/>
                </a:lnSpc>
                <a:spcBef>
                  <a:spcPct val="0"/>
                </a:spcBef>
              </a:pPr>
              <a:endParaRPr/>
            </a:p>
          </p:txBody>
        </p:sp>
      </p:grpSp>
      <p:sp>
        <p:nvSpPr>
          <p:cNvPr id="8" name="TextBox 8"/>
          <p:cNvSpPr txBox="1"/>
          <p:nvPr/>
        </p:nvSpPr>
        <p:spPr>
          <a:xfrm>
            <a:off x="5503069" y="-19522"/>
            <a:ext cx="7281862" cy="906120"/>
          </a:xfrm>
          <a:prstGeom prst="rect">
            <a:avLst/>
          </a:prstGeom>
        </p:spPr>
        <p:txBody>
          <a:bodyPr lIns="0" tIns="0" rIns="0" bIns="0" rtlCol="0" anchor="t">
            <a:spAutoFit/>
          </a:bodyPr>
          <a:lstStyle/>
          <a:p>
            <a:pPr algn="ctr">
              <a:lnSpc>
                <a:spcPts val="7278"/>
              </a:lnSpc>
            </a:pPr>
            <a:r>
              <a:rPr lang="en-US" sz="5198" b="1">
                <a:solidFill>
                  <a:srgbClr val="FFFFFF"/>
                </a:solidFill>
                <a:latin typeface="DejaVu Serif Bold"/>
                <a:ea typeface="DejaVu Serif Bold"/>
                <a:cs typeface="DejaVu Serif Bold"/>
                <a:sym typeface="DejaVu Serif Bold"/>
              </a:rPr>
              <a:t>Thành viên nhóm 1</a:t>
            </a:r>
          </a:p>
        </p:txBody>
      </p:sp>
      <p:graphicFrame>
        <p:nvGraphicFramePr>
          <p:cNvPr id="9" name="Table 9"/>
          <p:cNvGraphicFramePr>
            <a:graphicFrameLocks noGrp="1"/>
          </p:cNvGraphicFramePr>
          <p:nvPr/>
        </p:nvGraphicFramePr>
        <p:xfrm>
          <a:off x="690099" y="1028700"/>
          <a:ext cx="16569200" cy="9082266"/>
        </p:xfrm>
        <a:graphic>
          <a:graphicData uri="http://schemas.openxmlformats.org/drawingml/2006/table">
            <a:tbl>
              <a:tblPr/>
              <a:tblGrid>
                <a:gridCol w="4142300">
                  <a:extLst>
                    <a:ext uri="{9D8B030D-6E8A-4147-A177-3AD203B41FA5}">
                      <a16:colId xmlns:a16="http://schemas.microsoft.com/office/drawing/2014/main" val="20000"/>
                    </a:ext>
                  </a:extLst>
                </a:gridCol>
                <a:gridCol w="4142300">
                  <a:extLst>
                    <a:ext uri="{9D8B030D-6E8A-4147-A177-3AD203B41FA5}">
                      <a16:colId xmlns:a16="http://schemas.microsoft.com/office/drawing/2014/main" val="20001"/>
                    </a:ext>
                  </a:extLst>
                </a:gridCol>
                <a:gridCol w="4142300">
                  <a:extLst>
                    <a:ext uri="{9D8B030D-6E8A-4147-A177-3AD203B41FA5}">
                      <a16:colId xmlns:a16="http://schemas.microsoft.com/office/drawing/2014/main" val="20002"/>
                    </a:ext>
                  </a:extLst>
                </a:gridCol>
                <a:gridCol w="4142300">
                  <a:extLst>
                    <a:ext uri="{9D8B030D-6E8A-4147-A177-3AD203B41FA5}">
                      <a16:colId xmlns:a16="http://schemas.microsoft.com/office/drawing/2014/main" val="20003"/>
                    </a:ext>
                  </a:extLst>
                </a:gridCol>
              </a:tblGrid>
              <a:tr h="990168">
                <a:tc>
                  <a:txBody>
                    <a:bodyPr/>
                    <a:lstStyle/>
                    <a:p>
                      <a:pPr marL="0" lvl="0" indent="0" algn="ctr">
                        <a:lnSpc>
                          <a:spcPts val="2882"/>
                        </a:lnSpc>
                        <a:spcBef>
                          <a:spcPct val="0"/>
                        </a:spcBef>
                        <a:defRPr/>
                      </a:pPr>
                      <a:r>
                        <a:rPr lang="en-US" sz="2799" u="none" strike="noStrike">
                          <a:solidFill>
                            <a:srgbClr val="000000"/>
                          </a:solidFill>
                          <a:latin typeface="Times New Roman"/>
                          <a:ea typeface="Times New Roman"/>
                          <a:cs typeface="Times New Roman"/>
                          <a:sym typeface="Times New Roman"/>
                        </a:rPr>
                        <a:t>Thành viên nhóm</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FFF"/>
                    </a:solidFill>
                  </a:tcPr>
                </a:tc>
                <a:tc>
                  <a:txBody>
                    <a:bodyPr/>
                    <a:lstStyle/>
                    <a:p>
                      <a:pPr marL="0" lvl="0" indent="0" algn="ctr">
                        <a:lnSpc>
                          <a:spcPts val="2882"/>
                        </a:lnSpc>
                        <a:spcBef>
                          <a:spcPct val="0"/>
                        </a:spcBef>
                        <a:defRPr/>
                      </a:pPr>
                      <a:r>
                        <a:rPr lang="en-US" sz="2799" u="none" strike="noStrike">
                          <a:solidFill>
                            <a:srgbClr val="000000"/>
                          </a:solidFill>
                          <a:latin typeface="Times New Roman"/>
                          <a:ea typeface="Times New Roman"/>
                          <a:cs typeface="Times New Roman"/>
                          <a:sym typeface="Times New Roman"/>
                        </a:rPr>
                        <a:t>MSSV</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FFF"/>
                    </a:solidFill>
                  </a:tcPr>
                </a:tc>
                <a:tc>
                  <a:txBody>
                    <a:bodyPr/>
                    <a:lstStyle/>
                    <a:p>
                      <a:pPr marL="0" lvl="0" indent="0" algn="ctr">
                        <a:lnSpc>
                          <a:spcPts val="2882"/>
                        </a:lnSpc>
                        <a:spcBef>
                          <a:spcPct val="0"/>
                        </a:spcBef>
                        <a:defRPr/>
                      </a:pPr>
                      <a:r>
                        <a:rPr lang="en-US" sz="2799" u="none" strike="noStrike">
                          <a:solidFill>
                            <a:srgbClr val="000000"/>
                          </a:solidFill>
                          <a:latin typeface="Times New Roman"/>
                          <a:ea typeface="Times New Roman"/>
                          <a:cs typeface="Times New Roman"/>
                          <a:sym typeface="Times New Roman"/>
                        </a:rPr>
                        <a:t>Phân công</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FFF"/>
                    </a:solidFill>
                  </a:tcPr>
                </a:tc>
                <a:tc>
                  <a:txBody>
                    <a:bodyPr/>
                    <a:lstStyle/>
                    <a:p>
                      <a:pPr marL="0" lvl="0" indent="0" algn="ctr">
                        <a:lnSpc>
                          <a:spcPts val="2882"/>
                        </a:lnSpc>
                        <a:spcBef>
                          <a:spcPct val="0"/>
                        </a:spcBef>
                        <a:defRPr/>
                      </a:pPr>
                      <a:r>
                        <a:rPr lang="en-US" sz="2799">
                          <a:solidFill>
                            <a:srgbClr val="000000"/>
                          </a:solidFill>
                          <a:latin typeface="Times New Roman"/>
                          <a:ea typeface="Times New Roman"/>
                          <a:cs typeface="Times New Roman"/>
                          <a:sym typeface="Times New Roman"/>
                        </a:rPr>
                        <a:t>Tiến độ</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r h="1348683">
                <a:tc>
                  <a:txBody>
                    <a:bodyPr/>
                    <a:lstStyle/>
                    <a:p>
                      <a:pPr marL="0" lvl="0" indent="0" algn="ctr">
                        <a:lnSpc>
                          <a:spcPts val="2882"/>
                        </a:lnSpc>
                        <a:spcBef>
                          <a:spcPct val="0"/>
                        </a:spcBef>
                        <a:defRPr/>
                      </a:pPr>
                      <a:r>
                        <a:rPr lang="en-US" sz="2799" u="none" strike="noStrike">
                          <a:solidFill>
                            <a:srgbClr val="000000"/>
                          </a:solidFill>
                          <a:latin typeface="Times New Roman"/>
                          <a:ea typeface="Times New Roman"/>
                          <a:cs typeface="Times New Roman"/>
                          <a:sym typeface="Times New Roman"/>
                        </a:rPr>
                        <a:t>Nguyễn Hữu Nhân</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FFF"/>
                    </a:solidFill>
                  </a:tcPr>
                </a:tc>
                <a:tc>
                  <a:txBody>
                    <a:bodyPr/>
                    <a:lstStyle/>
                    <a:p>
                      <a:pPr marL="0" lvl="0" indent="0" algn="ctr">
                        <a:lnSpc>
                          <a:spcPts val="2882"/>
                        </a:lnSpc>
                        <a:spcBef>
                          <a:spcPct val="0"/>
                        </a:spcBef>
                        <a:defRPr/>
                      </a:pPr>
                      <a:r>
                        <a:rPr lang="en-US" sz="2799">
                          <a:solidFill>
                            <a:srgbClr val="000000"/>
                          </a:solidFill>
                          <a:latin typeface="Times New Roman"/>
                          <a:ea typeface="Times New Roman"/>
                          <a:cs typeface="Times New Roman"/>
                          <a:sym typeface="Times New Roman"/>
                        </a:rPr>
                        <a:t>23150013</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FFF"/>
                    </a:solidFill>
                  </a:tcPr>
                </a:tc>
                <a:tc>
                  <a:txBody>
                    <a:bodyPr/>
                    <a:lstStyle/>
                    <a:p>
                      <a:pPr algn="ctr">
                        <a:lnSpc>
                          <a:spcPts val="2881"/>
                        </a:lnSpc>
                        <a:defRPr/>
                      </a:pPr>
                      <a:r>
                        <a:rPr lang="en-US" sz="2799">
                          <a:solidFill>
                            <a:srgbClr val="000000"/>
                          </a:solidFill>
                          <a:latin typeface="Times New Roman"/>
                          <a:ea typeface="Times New Roman"/>
                          <a:cs typeface="Times New Roman"/>
                          <a:sym typeface="Times New Roman"/>
                        </a:rPr>
                        <a:t>Làm xe tự hành</a:t>
                      </a:r>
                      <a:endParaRPr lang="en-US" sz="1100"/>
                    </a:p>
                    <a:p>
                      <a:pPr marL="0" lvl="0" indent="0" algn="ctr">
                        <a:lnSpc>
                          <a:spcPts val="2882"/>
                        </a:lnSpc>
                        <a:spcBef>
                          <a:spcPct val="0"/>
                        </a:spcBef>
                      </a:pPr>
                      <a:r>
                        <a:rPr lang="en-US" sz="2799">
                          <a:solidFill>
                            <a:srgbClr val="000000"/>
                          </a:solidFill>
                          <a:latin typeface="Times New Roman"/>
                          <a:ea typeface="Times New Roman"/>
                          <a:cs typeface="Times New Roman"/>
                          <a:sym typeface="Times New Roman"/>
                        </a:rPr>
                        <a:t> III (Kết luận)</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FFF"/>
                    </a:solidFill>
                  </a:tcPr>
                </a:tc>
                <a:tc>
                  <a:txBody>
                    <a:bodyPr/>
                    <a:lstStyle/>
                    <a:p>
                      <a:pPr marL="0" lvl="0" indent="0" algn="ctr">
                        <a:lnSpc>
                          <a:spcPts val="2882"/>
                        </a:lnSpc>
                        <a:spcBef>
                          <a:spcPct val="0"/>
                        </a:spcBef>
                        <a:defRPr/>
                      </a:pPr>
                      <a:r>
                        <a:rPr lang="en-US" sz="2799">
                          <a:solidFill>
                            <a:srgbClr val="000000"/>
                          </a:solidFill>
                          <a:latin typeface="Times New Roman"/>
                          <a:ea typeface="Times New Roman"/>
                          <a:cs typeface="Times New Roman"/>
                          <a:sym typeface="Times New Roman"/>
                        </a:rPr>
                        <a:t>100%</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1348683">
                <a:tc>
                  <a:txBody>
                    <a:bodyPr/>
                    <a:lstStyle/>
                    <a:p>
                      <a:pPr marL="0" lvl="0" indent="0" algn="ctr">
                        <a:lnSpc>
                          <a:spcPts val="2882"/>
                        </a:lnSpc>
                        <a:spcBef>
                          <a:spcPct val="0"/>
                        </a:spcBef>
                        <a:defRPr/>
                      </a:pPr>
                      <a:r>
                        <a:rPr lang="en-US" sz="2799" u="none" strike="noStrike">
                          <a:solidFill>
                            <a:srgbClr val="000000"/>
                          </a:solidFill>
                          <a:latin typeface="Times New Roman"/>
                          <a:ea typeface="Times New Roman"/>
                          <a:cs typeface="Times New Roman"/>
                          <a:sym typeface="Times New Roman"/>
                        </a:rPr>
                        <a:t>Nguyễn Trọng Thành Đạt</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FFF"/>
                    </a:solidFill>
                  </a:tcPr>
                </a:tc>
                <a:tc>
                  <a:txBody>
                    <a:bodyPr/>
                    <a:lstStyle/>
                    <a:p>
                      <a:pPr marL="0" lvl="0" indent="0" algn="ctr">
                        <a:lnSpc>
                          <a:spcPts val="2882"/>
                        </a:lnSpc>
                        <a:spcBef>
                          <a:spcPct val="0"/>
                        </a:spcBef>
                        <a:defRPr/>
                      </a:pPr>
                      <a:r>
                        <a:rPr lang="en-US" sz="2799">
                          <a:solidFill>
                            <a:srgbClr val="000000"/>
                          </a:solidFill>
                          <a:latin typeface="Times New Roman"/>
                          <a:ea typeface="Times New Roman"/>
                          <a:cs typeface="Times New Roman"/>
                          <a:sym typeface="Times New Roman"/>
                        </a:rPr>
                        <a:t>23150124</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FFF"/>
                    </a:solidFill>
                  </a:tcPr>
                </a:tc>
                <a:tc>
                  <a:txBody>
                    <a:bodyPr/>
                    <a:lstStyle/>
                    <a:p>
                      <a:pPr marL="0" lvl="0" indent="0" algn="ctr">
                        <a:lnSpc>
                          <a:spcPts val="2881"/>
                        </a:lnSpc>
                        <a:spcBef>
                          <a:spcPct val="0"/>
                        </a:spcBef>
                        <a:defRPr/>
                      </a:pPr>
                      <a:r>
                        <a:rPr lang="en-US" sz="2799">
                          <a:solidFill>
                            <a:srgbClr val="000000"/>
                          </a:solidFill>
                          <a:latin typeface="Times New Roman"/>
                          <a:ea typeface="Times New Roman"/>
                          <a:cs typeface="Times New Roman"/>
                          <a:sym typeface="Times New Roman"/>
                        </a:rPr>
                        <a:t>Powerpoint, </a:t>
                      </a:r>
                      <a:r>
                        <a:rPr lang="en-US" sz="2799" u="none" strike="noStrike">
                          <a:solidFill>
                            <a:srgbClr val="000000"/>
                          </a:solidFill>
                          <a:latin typeface="Times New Roman"/>
                          <a:ea typeface="Times New Roman"/>
                          <a:cs typeface="Times New Roman"/>
                          <a:sym typeface="Times New Roman"/>
                        </a:rPr>
                        <a:t>Word</a:t>
                      </a:r>
                      <a:endParaRPr lang="en-US" sz="1100"/>
                    </a:p>
                    <a:p>
                      <a:pPr marL="0" lvl="0" indent="0" algn="ctr">
                        <a:lnSpc>
                          <a:spcPts val="2882"/>
                        </a:lnSpc>
                        <a:spcBef>
                          <a:spcPct val="0"/>
                        </a:spcBef>
                      </a:pPr>
                      <a:r>
                        <a:rPr lang="en-US" sz="2799" u="none" strike="noStrike">
                          <a:solidFill>
                            <a:srgbClr val="000000"/>
                          </a:solidFill>
                          <a:latin typeface="Times New Roman"/>
                          <a:ea typeface="Times New Roman"/>
                          <a:cs typeface="Times New Roman"/>
                          <a:sym typeface="Times New Roman"/>
                        </a:rPr>
                        <a:t>III (Hướng phát triển)</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FFF"/>
                    </a:solidFill>
                  </a:tcPr>
                </a:tc>
                <a:tc>
                  <a:txBody>
                    <a:bodyPr/>
                    <a:lstStyle/>
                    <a:p>
                      <a:pPr marL="0" lvl="0" indent="0" algn="ctr">
                        <a:lnSpc>
                          <a:spcPts val="2882"/>
                        </a:lnSpc>
                        <a:spcBef>
                          <a:spcPct val="0"/>
                        </a:spcBef>
                        <a:defRPr/>
                      </a:pPr>
                      <a:r>
                        <a:rPr lang="en-US" sz="2799">
                          <a:solidFill>
                            <a:srgbClr val="000000"/>
                          </a:solidFill>
                          <a:latin typeface="Times New Roman"/>
                          <a:ea typeface="Times New Roman"/>
                          <a:cs typeface="Times New Roman"/>
                          <a:sym typeface="Times New Roman"/>
                        </a:rPr>
                        <a:t>100%</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1348683">
                <a:tc>
                  <a:txBody>
                    <a:bodyPr/>
                    <a:lstStyle/>
                    <a:p>
                      <a:pPr marL="0" lvl="0" indent="0" algn="ctr">
                        <a:lnSpc>
                          <a:spcPts val="2882"/>
                        </a:lnSpc>
                        <a:spcBef>
                          <a:spcPct val="0"/>
                        </a:spcBef>
                        <a:defRPr/>
                      </a:pPr>
                      <a:r>
                        <a:rPr lang="en-US" sz="2799" u="none" strike="noStrike">
                          <a:solidFill>
                            <a:srgbClr val="000000"/>
                          </a:solidFill>
                          <a:latin typeface="Times New Roman"/>
                          <a:ea typeface="Times New Roman"/>
                          <a:cs typeface="Times New Roman"/>
                          <a:sym typeface="Times New Roman"/>
                        </a:rPr>
                        <a:t>Huỳnh Ngọc Phương Quang</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FFF"/>
                    </a:solidFill>
                  </a:tcPr>
                </a:tc>
                <a:tc>
                  <a:txBody>
                    <a:bodyPr/>
                    <a:lstStyle/>
                    <a:p>
                      <a:pPr marL="0" lvl="0" indent="0" algn="ctr">
                        <a:lnSpc>
                          <a:spcPts val="2882"/>
                        </a:lnSpc>
                        <a:spcBef>
                          <a:spcPct val="0"/>
                        </a:spcBef>
                        <a:defRPr/>
                      </a:pPr>
                      <a:r>
                        <a:rPr lang="en-US" sz="2799" u="none" strike="noStrike">
                          <a:solidFill>
                            <a:srgbClr val="000000"/>
                          </a:solidFill>
                          <a:latin typeface="Times New Roman"/>
                          <a:ea typeface="Times New Roman"/>
                          <a:cs typeface="Times New Roman"/>
                          <a:sym typeface="Times New Roman"/>
                        </a:rPr>
                        <a:t>23150027</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FFF"/>
                    </a:solidFill>
                  </a:tcPr>
                </a:tc>
                <a:tc>
                  <a:txBody>
                    <a:bodyPr/>
                    <a:lstStyle/>
                    <a:p>
                      <a:pPr marL="0" lvl="0" indent="0" algn="ctr">
                        <a:lnSpc>
                          <a:spcPts val="2881"/>
                        </a:lnSpc>
                        <a:spcBef>
                          <a:spcPct val="0"/>
                        </a:spcBef>
                        <a:defRPr/>
                      </a:pPr>
                      <a:r>
                        <a:rPr lang="en-US" sz="2799" u="none" strike="noStrike">
                          <a:solidFill>
                            <a:srgbClr val="000000"/>
                          </a:solidFill>
                          <a:latin typeface="Times New Roman"/>
                          <a:ea typeface="Times New Roman"/>
                          <a:cs typeface="Times New Roman"/>
                          <a:sym typeface="Times New Roman"/>
                        </a:rPr>
                        <a:t>Làm xe tự hành</a:t>
                      </a:r>
                      <a:endParaRPr lang="en-US" sz="1100"/>
                    </a:p>
                    <a:p>
                      <a:pPr marL="0" lvl="0" indent="0" algn="ctr">
                        <a:lnSpc>
                          <a:spcPts val="2882"/>
                        </a:lnSpc>
                        <a:spcBef>
                          <a:spcPct val="0"/>
                        </a:spcBef>
                      </a:pPr>
                      <a:r>
                        <a:rPr lang="en-US" sz="2799" u="none" strike="noStrike">
                          <a:solidFill>
                            <a:srgbClr val="000000"/>
                          </a:solidFill>
                          <a:latin typeface="Times New Roman"/>
                          <a:ea typeface="Times New Roman"/>
                          <a:cs typeface="Times New Roman"/>
                          <a:sym typeface="Times New Roman"/>
                        </a:rPr>
                        <a:t>II (1, 2, 3) </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FFF"/>
                    </a:solidFill>
                  </a:tcPr>
                </a:tc>
                <a:tc>
                  <a:txBody>
                    <a:bodyPr/>
                    <a:lstStyle/>
                    <a:p>
                      <a:pPr marL="0" lvl="0" indent="0" algn="ctr">
                        <a:lnSpc>
                          <a:spcPts val="2882"/>
                        </a:lnSpc>
                        <a:spcBef>
                          <a:spcPct val="0"/>
                        </a:spcBef>
                        <a:defRPr/>
                      </a:pPr>
                      <a:r>
                        <a:rPr lang="en-US" sz="2799">
                          <a:solidFill>
                            <a:srgbClr val="000000"/>
                          </a:solidFill>
                          <a:latin typeface="Times New Roman"/>
                          <a:ea typeface="Times New Roman"/>
                          <a:cs typeface="Times New Roman"/>
                          <a:sym typeface="Times New Roman"/>
                        </a:rPr>
                        <a:t>100%</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1348683">
                <a:tc>
                  <a:txBody>
                    <a:bodyPr/>
                    <a:lstStyle/>
                    <a:p>
                      <a:pPr marL="0" lvl="0" indent="0" algn="ctr">
                        <a:lnSpc>
                          <a:spcPts val="2882"/>
                        </a:lnSpc>
                        <a:spcBef>
                          <a:spcPct val="0"/>
                        </a:spcBef>
                        <a:defRPr/>
                      </a:pPr>
                      <a:r>
                        <a:rPr lang="en-US" sz="2799" u="none" strike="noStrike">
                          <a:solidFill>
                            <a:srgbClr val="000000"/>
                          </a:solidFill>
                          <a:latin typeface="Times New Roman"/>
                          <a:ea typeface="Times New Roman"/>
                          <a:cs typeface="Times New Roman"/>
                          <a:sym typeface="Times New Roman"/>
                        </a:rPr>
                        <a:t>Trịnh Văn Anh</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FFF"/>
                    </a:solidFill>
                  </a:tcPr>
                </a:tc>
                <a:tc>
                  <a:txBody>
                    <a:bodyPr/>
                    <a:lstStyle/>
                    <a:p>
                      <a:pPr marL="0" lvl="0" indent="0" algn="ctr">
                        <a:lnSpc>
                          <a:spcPts val="2882"/>
                        </a:lnSpc>
                        <a:spcBef>
                          <a:spcPct val="0"/>
                        </a:spcBef>
                        <a:defRPr/>
                      </a:pPr>
                      <a:r>
                        <a:rPr lang="en-US" sz="2799">
                          <a:solidFill>
                            <a:srgbClr val="000000"/>
                          </a:solidFill>
                          <a:latin typeface="Times New Roman"/>
                          <a:ea typeface="Times New Roman"/>
                          <a:cs typeface="Times New Roman"/>
                          <a:sym typeface="Times New Roman"/>
                        </a:rPr>
                        <a:t>23150228</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FFF"/>
                    </a:solidFill>
                  </a:tcPr>
                </a:tc>
                <a:tc>
                  <a:txBody>
                    <a:bodyPr/>
                    <a:lstStyle/>
                    <a:p>
                      <a:pPr marL="0" lvl="0" indent="0" algn="ctr">
                        <a:lnSpc>
                          <a:spcPts val="2881"/>
                        </a:lnSpc>
                        <a:spcBef>
                          <a:spcPct val="0"/>
                        </a:spcBef>
                        <a:defRPr/>
                      </a:pPr>
                      <a:r>
                        <a:rPr lang="en-US" sz="2799">
                          <a:solidFill>
                            <a:srgbClr val="000000"/>
                          </a:solidFill>
                          <a:latin typeface="Times New Roman"/>
                          <a:ea typeface="Times New Roman"/>
                          <a:cs typeface="Times New Roman"/>
                          <a:sym typeface="Times New Roman"/>
                        </a:rPr>
                        <a:t>Powerpoint</a:t>
                      </a:r>
                      <a:r>
                        <a:rPr lang="en-US" sz="2799" u="none" strike="noStrike">
                          <a:solidFill>
                            <a:srgbClr val="000000"/>
                          </a:solidFill>
                          <a:latin typeface="Times New Roman"/>
                          <a:ea typeface="Times New Roman"/>
                          <a:cs typeface="Times New Roman"/>
                          <a:sym typeface="Times New Roman"/>
                        </a:rPr>
                        <a:t>, Word</a:t>
                      </a:r>
                      <a:endParaRPr lang="en-US" sz="1100"/>
                    </a:p>
                    <a:p>
                      <a:pPr marL="0" lvl="0" indent="0" algn="ctr">
                        <a:lnSpc>
                          <a:spcPts val="2882"/>
                        </a:lnSpc>
                        <a:spcBef>
                          <a:spcPct val="0"/>
                        </a:spcBef>
                      </a:pPr>
                      <a:r>
                        <a:rPr lang="en-US" sz="2799" u="none" strike="noStrike">
                          <a:solidFill>
                            <a:srgbClr val="000000"/>
                          </a:solidFill>
                          <a:latin typeface="Times New Roman"/>
                          <a:ea typeface="Times New Roman"/>
                          <a:cs typeface="Times New Roman"/>
                          <a:sym typeface="Times New Roman"/>
                        </a:rPr>
                        <a:t>phần I</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FFF"/>
                    </a:solidFill>
                  </a:tcPr>
                </a:tc>
                <a:tc>
                  <a:txBody>
                    <a:bodyPr/>
                    <a:lstStyle/>
                    <a:p>
                      <a:pPr marL="0" lvl="0" indent="0" algn="ctr">
                        <a:lnSpc>
                          <a:spcPts val="2882"/>
                        </a:lnSpc>
                        <a:spcBef>
                          <a:spcPct val="0"/>
                        </a:spcBef>
                        <a:defRPr/>
                      </a:pPr>
                      <a:r>
                        <a:rPr lang="en-US" sz="2799">
                          <a:solidFill>
                            <a:srgbClr val="000000"/>
                          </a:solidFill>
                          <a:latin typeface="Times New Roman"/>
                          <a:ea typeface="Times New Roman"/>
                          <a:cs typeface="Times New Roman"/>
                          <a:sym typeface="Times New Roman"/>
                        </a:rPr>
                        <a:t>100%</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r h="1348683">
                <a:tc>
                  <a:txBody>
                    <a:bodyPr/>
                    <a:lstStyle/>
                    <a:p>
                      <a:pPr marL="0" lvl="0" indent="0" algn="ctr">
                        <a:lnSpc>
                          <a:spcPts val="2882"/>
                        </a:lnSpc>
                        <a:spcBef>
                          <a:spcPct val="0"/>
                        </a:spcBef>
                        <a:defRPr/>
                      </a:pPr>
                      <a:r>
                        <a:rPr lang="en-US" sz="2799">
                          <a:solidFill>
                            <a:srgbClr val="000000"/>
                          </a:solidFill>
                          <a:latin typeface="Times New Roman"/>
                          <a:ea typeface="Times New Roman"/>
                          <a:cs typeface="Times New Roman"/>
                          <a:sym typeface="Times New Roman"/>
                        </a:rPr>
                        <a:t>Nguyễn Thành Danh</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FFF"/>
                    </a:solidFill>
                  </a:tcPr>
                </a:tc>
                <a:tc>
                  <a:txBody>
                    <a:bodyPr/>
                    <a:lstStyle/>
                    <a:p>
                      <a:pPr marL="0" lvl="0" indent="0" algn="ctr">
                        <a:lnSpc>
                          <a:spcPts val="2882"/>
                        </a:lnSpc>
                        <a:spcBef>
                          <a:spcPct val="0"/>
                        </a:spcBef>
                        <a:defRPr/>
                      </a:pPr>
                      <a:r>
                        <a:rPr lang="en-US" sz="2799" u="none" strike="noStrike">
                          <a:solidFill>
                            <a:srgbClr val="000000"/>
                          </a:solidFill>
                          <a:latin typeface="Times New Roman"/>
                          <a:ea typeface="Times New Roman"/>
                          <a:cs typeface="Times New Roman"/>
                          <a:sym typeface="Times New Roman"/>
                        </a:rPr>
                        <a:t>23150050</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FFF"/>
                    </a:solidFill>
                  </a:tcPr>
                </a:tc>
                <a:tc>
                  <a:txBody>
                    <a:bodyPr/>
                    <a:lstStyle/>
                    <a:p>
                      <a:pPr marL="0" lvl="0" indent="0" algn="ctr">
                        <a:lnSpc>
                          <a:spcPts val="2881"/>
                        </a:lnSpc>
                        <a:spcBef>
                          <a:spcPct val="0"/>
                        </a:spcBef>
                        <a:defRPr/>
                      </a:pPr>
                      <a:r>
                        <a:rPr lang="en-US" sz="2799" u="none" strike="noStrike">
                          <a:solidFill>
                            <a:srgbClr val="000000"/>
                          </a:solidFill>
                          <a:latin typeface="Times New Roman"/>
                          <a:ea typeface="Times New Roman"/>
                          <a:cs typeface="Times New Roman"/>
                          <a:sym typeface="Times New Roman"/>
                        </a:rPr>
                        <a:t>Powerpoint, Word</a:t>
                      </a:r>
                      <a:endParaRPr lang="en-US" sz="1100"/>
                    </a:p>
                    <a:p>
                      <a:pPr marL="0" lvl="0" indent="0" algn="ctr">
                        <a:lnSpc>
                          <a:spcPts val="2882"/>
                        </a:lnSpc>
                        <a:spcBef>
                          <a:spcPct val="0"/>
                        </a:spcBef>
                      </a:pPr>
                      <a:r>
                        <a:rPr lang="en-US" sz="2799" u="none" strike="noStrike">
                          <a:solidFill>
                            <a:srgbClr val="000000"/>
                          </a:solidFill>
                          <a:latin typeface="Times New Roman"/>
                          <a:ea typeface="Times New Roman"/>
                          <a:cs typeface="Times New Roman"/>
                          <a:sym typeface="Times New Roman"/>
                        </a:rPr>
                        <a:t>II (4,5)</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FFF"/>
                    </a:solidFill>
                  </a:tcPr>
                </a:tc>
                <a:tc>
                  <a:txBody>
                    <a:bodyPr/>
                    <a:lstStyle/>
                    <a:p>
                      <a:pPr marL="0" lvl="0" indent="0" algn="ctr">
                        <a:lnSpc>
                          <a:spcPts val="2882"/>
                        </a:lnSpc>
                        <a:spcBef>
                          <a:spcPct val="0"/>
                        </a:spcBef>
                        <a:defRPr/>
                      </a:pPr>
                      <a:r>
                        <a:rPr lang="en-US" sz="2799">
                          <a:solidFill>
                            <a:srgbClr val="000000"/>
                          </a:solidFill>
                          <a:latin typeface="Times New Roman"/>
                          <a:ea typeface="Times New Roman"/>
                          <a:cs typeface="Times New Roman"/>
                          <a:sym typeface="Times New Roman"/>
                        </a:rPr>
                        <a:t>100%</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r h="1348683">
                <a:tc>
                  <a:txBody>
                    <a:bodyPr/>
                    <a:lstStyle/>
                    <a:p>
                      <a:pPr algn="ctr">
                        <a:lnSpc>
                          <a:spcPts val="2882"/>
                        </a:lnSpc>
                        <a:spcBef>
                          <a:spcPct val="0"/>
                        </a:spcBef>
                        <a:defRPr/>
                      </a:pPr>
                      <a:r>
                        <a:rPr lang="en-US" sz="2799">
                          <a:solidFill>
                            <a:srgbClr val="000000"/>
                          </a:solidFill>
                          <a:latin typeface="Times New Roman"/>
                          <a:ea typeface="Times New Roman"/>
                          <a:cs typeface="Times New Roman"/>
                          <a:sym typeface="Times New Roman"/>
                        </a:rPr>
                        <a:t>Trần Hoài An</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FFF"/>
                    </a:solidFill>
                  </a:tcPr>
                </a:tc>
                <a:tc>
                  <a:txBody>
                    <a:bodyPr/>
                    <a:lstStyle/>
                    <a:p>
                      <a:pPr marL="0" lvl="0" indent="0" algn="ctr">
                        <a:lnSpc>
                          <a:spcPts val="2882"/>
                        </a:lnSpc>
                        <a:spcBef>
                          <a:spcPct val="0"/>
                        </a:spcBef>
                        <a:defRPr/>
                      </a:pPr>
                      <a:r>
                        <a:rPr lang="en-US" sz="2799">
                          <a:solidFill>
                            <a:srgbClr val="000000"/>
                          </a:solidFill>
                          <a:latin typeface="Times New Roman"/>
                          <a:ea typeface="Times New Roman"/>
                          <a:cs typeface="Times New Roman"/>
                          <a:sym typeface="Times New Roman"/>
                        </a:rPr>
                        <a:t>23150107</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FFF"/>
                    </a:solidFill>
                  </a:tcPr>
                </a:tc>
                <a:tc>
                  <a:txBody>
                    <a:bodyPr/>
                    <a:lstStyle/>
                    <a:p>
                      <a:pPr algn="ctr">
                        <a:lnSpc>
                          <a:spcPts val="2881"/>
                        </a:lnSpc>
                        <a:defRPr/>
                      </a:pPr>
                      <a:r>
                        <a:rPr lang="en-US" sz="2799">
                          <a:solidFill>
                            <a:srgbClr val="000000"/>
                          </a:solidFill>
                          <a:latin typeface="Times New Roman"/>
                          <a:ea typeface="Times New Roman"/>
                          <a:cs typeface="Times New Roman"/>
                          <a:sym typeface="Times New Roman"/>
                        </a:rPr>
                        <a:t>Powerpoint, Word</a:t>
                      </a:r>
                      <a:endParaRPr lang="en-US" sz="1100"/>
                    </a:p>
                    <a:p>
                      <a:pPr marL="0" lvl="0" indent="0" algn="ctr">
                        <a:lnSpc>
                          <a:spcPts val="2882"/>
                        </a:lnSpc>
                        <a:spcBef>
                          <a:spcPct val="0"/>
                        </a:spcBef>
                      </a:pPr>
                      <a:r>
                        <a:rPr lang="en-US" sz="2799">
                          <a:solidFill>
                            <a:srgbClr val="000000"/>
                          </a:solidFill>
                          <a:latin typeface="Times New Roman"/>
                          <a:ea typeface="Times New Roman"/>
                          <a:cs typeface="Times New Roman"/>
                          <a:sym typeface="Times New Roman"/>
                        </a:rPr>
                        <a:t>III (ưu + nhược điểm)</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FFF"/>
                    </a:solidFill>
                  </a:tcPr>
                </a:tc>
                <a:tc>
                  <a:txBody>
                    <a:bodyPr/>
                    <a:lstStyle/>
                    <a:p>
                      <a:pPr marL="0" lvl="0" indent="0" algn="ctr">
                        <a:lnSpc>
                          <a:spcPts val="2882"/>
                        </a:lnSpc>
                        <a:spcBef>
                          <a:spcPct val="0"/>
                        </a:spcBef>
                        <a:defRPr/>
                      </a:pPr>
                      <a:r>
                        <a:rPr lang="en-US" sz="2799">
                          <a:solidFill>
                            <a:srgbClr val="000000"/>
                          </a:solidFill>
                          <a:latin typeface="Times New Roman"/>
                          <a:ea typeface="Times New Roman"/>
                          <a:cs typeface="Times New Roman"/>
                          <a:sym typeface="Times New Roman"/>
                        </a:rPr>
                        <a:t>100%</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6"/>
                  </a:ext>
                </a:extLst>
              </a:tr>
            </a:tbl>
          </a:graphicData>
        </a:graphic>
      </p:graphicFrame>
    </p:spTree>
  </p:cSld>
  <p:clrMapOvr>
    <a:masterClrMapping/>
  </p:clrMapOvr>
  <p:transition spd="med">
    <p:pull dir="r"/>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1354274" y="4503177"/>
            <a:ext cx="2331928" cy="1075584"/>
          </a:xfrm>
          <a:custGeom>
            <a:avLst/>
            <a:gdLst/>
            <a:ahLst/>
            <a:cxnLst/>
            <a:rect l="l" t="t" r="r" b="b"/>
            <a:pathLst>
              <a:path w="2331928" h="1075584">
                <a:moveTo>
                  <a:pt x="0" y="0"/>
                </a:moveTo>
                <a:lnTo>
                  <a:pt x="2331928" y="0"/>
                </a:lnTo>
                <a:lnTo>
                  <a:pt x="2331928" y="1075584"/>
                </a:lnTo>
                <a:lnTo>
                  <a:pt x="0" y="1075584"/>
                </a:lnTo>
                <a:lnTo>
                  <a:pt x="0" y="0"/>
                </a:lnTo>
                <a:close/>
              </a:path>
            </a:pathLst>
          </a:custGeom>
          <a:blipFill>
            <a:blip r:embed="rId2">
              <a:extLst>
                <a:ext uri="{96DAC541-7B7A-43D3-8B79-37D633B846F1}">
                  <asvg:svgBlip xmlns:asvg="http://schemas.microsoft.com/office/drawing/2016/SVG/main" r:embed="rId3"/>
                </a:ext>
              </a:extLst>
            </a:blip>
            <a:stretch>
              <a:fillRect l="-1" r="-1"/>
            </a:stretch>
          </a:blipFill>
        </p:spPr>
      </p:sp>
      <p:sp>
        <p:nvSpPr>
          <p:cNvPr id="3" name="Freeform 3"/>
          <p:cNvSpPr/>
          <p:nvPr/>
        </p:nvSpPr>
        <p:spPr>
          <a:xfrm flipH="1">
            <a:off x="5205380" y="4908623"/>
            <a:ext cx="3506784" cy="879884"/>
          </a:xfrm>
          <a:custGeom>
            <a:avLst/>
            <a:gdLst/>
            <a:ahLst/>
            <a:cxnLst/>
            <a:rect l="l" t="t" r="r" b="b"/>
            <a:pathLst>
              <a:path w="3506784" h="879884">
                <a:moveTo>
                  <a:pt x="3506784" y="0"/>
                </a:moveTo>
                <a:lnTo>
                  <a:pt x="0" y="0"/>
                </a:lnTo>
                <a:lnTo>
                  <a:pt x="0" y="879884"/>
                </a:lnTo>
                <a:lnTo>
                  <a:pt x="3506784" y="879884"/>
                </a:lnTo>
                <a:lnTo>
                  <a:pt x="3506784" y="0"/>
                </a:lnTo>
                <a:close/>
              </a:path>
            </a:pathLst>
          </a:custGeom>
          <a:blipFill>
            <a:blip r:embed="rId4">
              <a:alphaModFix amt="25000"/>
              <a:extLst>
                <a:ext uri="{96DAC541-7B7A-43D3-8B79-37D633B846F1}">
                  <asvg:svgBlip xmlns:asvg="http://schemas.microsoft.com/office/drawing/2016/SVG/main" r:embed="rId5"/>
                </a:ext>
              </a:extLst>
            </a:blip>
            <a:stretch>
              <a:fillRect t="-1303" b="-1303"/>
            </a:stretch>
          </a:blipFill>
        </p:spPr>
      </p:sp>
      <p:sp>
        <p:nvSpPr>
          <p:cNvPr id="4" name="Freeform 4"/>
          <p:cNvSpPr/>
          <p:nvPr/>
        </p:nvSpPr>
        <p:spPr>
          <a:xfrm flipH="1">
            <a:off x="13626562" y="32180"/>
            <a:ext cx="4568015" cy="1146156"/>
          </a:xfrm>
          <a:custGeom>
            <a:avLst/>
            <a:gdLst/>
            <a:ahLst/>
            <a:cxnLst/>
            <a:rect l="l" t="t" r="r" b="b"/>
            <a:pathLst>
              <a:path w="4568015" h="1146156">
                <a:moveTo>
                  <a:pt x="4568015" y="0"/>
                </a:moveTo>
                <a:lnTo>
                  <a:pt x="0" y="0"/>
                </a:lnTo>
                <a:lnTo>
                  <a:pt x="0" y="1146156"/>
                </a:lnTo>
                <a:lnTo>
                  <a:pt x="4568015" y="1146156"/>
                </a:lnTo>
                <a:lnTo>
                  <a:pt x="4568015" y="0"/>
                </a:lnTo>
                <a:close/>
              </a:path>
            </a:pathLst>
          </a:custGeom>
          <a:blipFill>
            <a:blip r:embed="rId4">
              <a:alphaModFix amt="25000"/>
              <a:extLst>
                <a:ext uri="{96DAC541-7B7A-43D3-8B79-37D633B846F1}">
                  <asvg:svgBlip xmlns:asvg="http://schemas.microsoft.com/office/drawing/2016/SVG/main" r:embed="rId5"/>
                </a:ext>
              </a:extLst>
            </a:blip>
            <a:stretch>
              <a:fillRect t="-1064" b="-1064"/>
            </a:stretch>
          </a:blipFill>
        </p:spPr>
      </p:sp>
      <p:sp>
        <p:nvSpPr>
          <p:cNvPr id="5" name="Freeform 5"/>
          <p:cNvSpPr/>
          <p:nvPr/>
        </p:nvSpPr>
        <p:spPr>
          <a:xfrm flipH="1">
            <a:off x="32340" y="32180"/>
            <a:ext cx="4568015" cy="1146156"/>
          </a:xfrm>
          <a:custGeom>
            <a:avLst/>
            <a:gdLst/>
            <a:ahLst/>
            <a:cxnLst/>
            <a:rect l="l" t="t" r="r" b="b"/>
            <a:pathLst>
              <a:path w="4568015" h="1146156">
                <a:moveTo>
                  <a:pt x="4568015" y="0"/>
                </a:moveTo>
                <a:lnTo>
                  <a:pt x="0" y="0"/>
                </a:lnTo>
                <a:lnTo>
                  <a:pt x="0" y="1146156"/>
                </a:lnTo>
                <a:lnTo>
                  <a:pt x="4568015" y="1146156"/>
                </a:lnTo>
                <a:lnTo>
                  <a:pt x="4568015" y="0"/>
                </a:lnTo>
                <a:close/>
              </a:path>
            </a:pathLst>
          </a:custGeom>
          <a:blipFill>
            <a:blip r:embed="rId4">
              <a:alphaModFix amt="25000"/>
              <a:extLst>
                <a:ext uri="{96DAC541-7B7A-43D3-8B79-37D633B846F1}">
                  <asvg:svgBlip xmlns:asvg="http://schemas.microsoft.com/office/drawing/2016/SVG/main" r:embed="rId5"/>
                </a:ext>
              </a:extLst>
            </a:blip>
            <a:stretch>
              <a:fillRect t="-1064" b="-1064"/>
            </a:stretch>
          </a:blipFill>
        </p:spPr>
      </p:sp>
      <p:sp>
        <p:nvSpPr>
          <p:cNvPr id="6" name="TextBox 6"/>
          <p:cNvSpPr txBox="1"/>
          <p:nvPr/>
        </p:nvSpPr>
        <p:spPr>
          <a:xfrm>
            <a:off x="281375" y="1271447"/>
            <a:ext cx="17725249" cy="596240"/>
          </a:xfrm>
          <a:prstGeom prst="rect">
            <a:avLst/>
          </a:prstGeom>
        </p:spPr>
        <p:txBody>
          <a:bodyPr lIns="0" tIns="0" rIns="0" bIns="0" rtlCol="0" anchor="t">
            <a:spAutoFit/>
          </a:bodyPr>
          <a:lstStyle/>
          <a:p>
            <a:pPr algn="l">
              <a:lnSpc>
                <a:spcPts val="4619"/>
              </a:lnSpc>
            </a:pPr>
            <a:r>
              <a:rPr lang="en-US" sz="4198" b="1" i="1">
                <a:solidFill>
                  <a:srgbClr val="FFFFFF"/>
                </a:solidFill>
                <a:latin typeface="Century Gothic Paneuropean Bold Italics"/>
                <a:ea typeface="Century Gothic Paneuropean Bold Italics"/>
                <a:cs typeface="Century Gothic Paneuropean Bold Italics"/>
                <a:sym typeface="Century Gothic Paneuropean Bold Italics"/>
              </a:rPr>
              <a:t>Câu 3. Cảm biến nào dùng để phát hiện vật cản phía trước?</a:t>
            </a:r>
          </a:p>
        </p:txBody>
      </p:sp>
      <p:sp>
        <p:nvSpPr>
          <p:cNvPr id="7" name="TextBox 7"/>
          <p:cNvSpPr txBox="1"/>
          <p:nvPr/>
        </p:nvSpPr>
        <p:spPr>
          <a:xfrm>
            <a:off x="1596586" y="4946723"/>
            <a:ext cx="6099614" cy="565127"/>
          </a:xfrm>
          <a:prstGeom prst="rect">
            <a:avLst/>
          </a:prstGeom>
        </p:spPr>
        <p:txBody>
          <a:bodyPr wrap="square" lIns="0" tIns="0" rIns="0" bIns="0" rtlCol="0" anchor="t">
            <a:spAutoFit/>
          </a:bodyPr>
          <a:lstStyle/>
          <a:p>
            <a:pPr algn="ctr">
              <a:lnSpc>
                <a:spcPts val="4398"/>
              </a:lnSpc>
              <a:spcBef>
                <a:spcPct val="0"/>
              </a:spcBef>
            </a:pPr>
            <a:r>
              <a:rPr lang="en-US" sz="3999" b="1" i="1">
                <a:solidFill>
                  <a:srgbClr val="FFFFFF"/>
                </a:solidFill>
                <a:latin typeface="DejaVu Serif Bold Italics"/>
                <a:ea typeface="DejaVu Serif Bold Italics"/>
                <a:cs typeface="DejaVu Serif Bold Italics"/>
                <a:sym typeface="DejaVu Serif Bold Italics"/>
              </a:rPr>
              <a:t>B. Cảm biến nhiệt độ</a:t>
            </a:r>
          </a:p>
        </p:txBody>
      </p:sp>
      <p:sp>
        <p:nvSpPr>
          <p:cNvPr id="8" name="TextBox 8"/>
          <p:cNvSpPr txBox="1"/>
          <p:nvPr/>
        </p:nvSpPr>
        <p:spPr>
          <a:xfrm>
            <a:off x="1596586" y="6475202"/>
            <a:ext cx="4880414" cy="565127"/>
          </a:xfrm>
          <a:prstGeom prst="rect">
            <a:avLst/>
          </a:prstGeom>
        </p:spPr>
        <p:txBody>
          <a:bodyPr wrap="square" lIns="0" tIns="0" rIns="0" bIns="0" rtlCol="0" anchor="t">
            <a:spAutoFit/>
          </a:bodyPr>
          <a:lstStyle/>
          <a:p>
            <a:pPr algn="ctr">
              <a:lnSpc>
                <a:spcPts val="4398"/>
              </a:lnSpc>
              <a:spcBef>
                <a:spcPct val="0"/>
              </a:spcBef>
            </a:pPr>
            <a:r>
              <a:rPr lang="en-US" sz="3999" b="1" i="1">
                <a:solidFill>
                  <a:srgbClr val="FFFFFF"/>
                </a:solidFill>
                <a:latin typeface="DejaVu Serif Bold Italics"/>
                <a:ea typeface="DejaVu Serif Bold Italics"/>
                <a:cs typeface="DejaVu Serif Bold Italics"/>
                <a:sym typeface="DejaVu Serif Bold Italics"/>
              </a:rPr>
              <a:t>C. Cảm biến khói</a:t>
            </a:r>
          </a:p>
        </p:txBody>
      </p:sp>
      <p:sp>
        <p:nvSpPr>
          <p:cNvPr id="9" name="TextBox 9"/>
          <p:cNvSpPr txBox="1"/>
          <p:nvPr/>
        </p:nvSpPr>
        <p:spPr>
          <a:xfrm>
            <a:off x="1596586" y="7726129"/>
            <a:ext cx="6328214" cy="565127"/>
          </a:xfrm>
          <a:prstGeom prst="rect">
            <a:avLst/>
          </a:prstGeom>
        </p:spPr>
        <p:txBody>
          <a:bodyPr wrap="square" lIns="0" tIns="0" rIns="0" bIns="0" rtlCol="0" anchor="t">
            <a:spAutoFit/>
          </a:bodyPr>
          <a:lstStyle/>
          <a:p>
            <a:pPr algn="ctr">
              <a:lnSpc>
                <a:spcPts val="4398"/>
              </a:lnSpc>
              <a:spcBef>
                <a:spcPct val="0"/>
              </a:spcBef>
            </a:pPr>
            <a:r>
              <a:rPr lang="en-US" sz="3999" b="1" i="1">
                <a:solidFill>
                  <a:srgbClr val="FFFFFF"/>
                </a:solidFill>
                <a:latin typeface="DejaVu Serif Bold Italics"/>
                <a:ea typeface="DejaVu Serif Bold Italics"/>
                <a:cs typeface="DejaVu Serif Bold Italics"/>
                <a:sym typeface="DejaVu Serif Bold Italics"/>
              </a:rPr>
              <a:t>D. Cảm biến ánh sáng</a:t>
            </a:r>
          </a:p>
        </p:txBody>
      </p:sp>
      <p:sp>
        <p:nvSpPr>
          <p:cNvPr id="10" name="TextBox 10"/>
          <p:cNvSpPr txBox="1"/>
          <p:nvPr/>
        </p:nvSpPr>
        <p:spPr>
          <a:xfrm>
            <a:off x="1596586" y="3469426"/>
            <a:ext cx="6606082" cy="605765"/>
          </a:xfrm>
          <a:prstGeom prst="rect">
            <a:avLst/>
          </a:prstGeom>
        </p:spPr>
        <p:txBody>
          <a:bodyPr lIns="0" tIns="0" rIns="0" bIns="0" rtlCol="0" anchor="t">
            <a:spAutoFit/>
          </a:bodyPr>
          <a:lstStyle/>
          <a:p>
            <a:pPr algn="l">
              <a:lnSpc>
                <a:spcPts val="4619"/>
              </a:lnSpc>
            </a:pPr>
            <a:r>
              <a:rPr lang="en-US" sz="4198" b="1" i="1">
                <a:solidFill>
                  <a:srgbClr val="FFFFFF"/>
                </a:solidFill>
                <a:latin typeface="DejaVu Serif Bold Italics"/>
                <a:ea typeface="DejaVu Serif Bold Italics"/>
                <a:cs typeface="DejaVu Serif Bold Italics"/>
                <a:sym typeface="DejaVu Serif Bold Italics"/>
              </a:rPr>
              <a:t>A. Cảm biến siêu âm</a:t>
            </a:r>
          </a:p>
        </p:txBody>
      </p:sp>
      <p:sp>
        <p:nvSpPr>
          <p:cNvPr id="11" name="Freeform 11"/>
          <p:cNvSpPr/>
          <p:nvPr/>
        </p:nvSpPr>
        <p:spPr>
          <a:xfrm>
            <a:off x="4309215" y="-593671"/>
            <a:ext cx="8834695" cy="1622371"/>
          </a:xfrm>
          <a:custGeom>
            <a:avLst/>
            <a:gdLst/>
            <a:ahLst/>
            <a:cxnLst/>
            <a:rect l="l" t="t" r="r" b="b"/>
            <a:pathLst>
              <a:path w="8834695" h="1622371">
                <a:moveTo>
                  <a:pt x="0" y="0"/>
                </a:moveTo>
                <a:lnTo>
                  <a:pt x="8834694" y="0"/>
                </a:lnTo>
                <a:lnTo>
                  <a:pt x="8834694" y="1622371"/>
                </a:lnTo>
                <a:lnTo>
                  <a:pt x="0" y="162237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2" name="TextBox 12"/>
          <p:cNvSpPr txBox="1"/>
          <p:nvPr/>
        </p:nvSpPr>
        <p:spPr>
          <a:xfrm>
            <a:off x="5380401" y="147531"/>
            <a:ext cx="7433775" cy="855314"/>
          </a:xfrm>
          <a:prstGeom prst="rect">
            <a:avLst/>
          </a:prstGeom>
        </p:spPr>
        <p:txBody>
          <a:bodyPr lIns="0" tIns="0" rIns="0" bIns="0" rtlCol="0" anchor="t">
            <a:spAutoFit/>
          </a:bodyPr>
          <a:lstStyle/>
          <a:p>
            <a:pPr algn="ctr">
              <a:lnSpc>
                <a:spcPts val="6598"/>
              </a:lnSpc>
            </a:pPr>
            <a:r>
              <a:rPr lang="en-US" sz="5998" b="1" i="1">
                <a:solidFill>
                  <a:srgbClr val="FFFFFF"/>
                </a:solidFill>
                <a:latin typeface="DejaVu Serif Bold Italics"/>
                <a:ea typeface="DejaVu Serif Bold Italics"/>
                <a:cs typeface="DejaVu Serif Bold Italics"/>
                <a:sym typeface="DejaVu Serif Bold Italics"/>
              </a:rPr>
              <a:t>Câu Hỏi</a:t>
            </a:r>
          </a:p>
        </p:txBody>
      </p:sp>
    </p:spTree>
  </p:cSld>
  <p:clrMapOvr>
    <a:masterClrMapping/>
  </p:clrMapOvr>
  <p:transition>
    <p:fade/>
  </p:transition>
  <p:timing>
    <p:tnLst>
      <p:par>
        <p:cTn id="1" dur="indefinite" restart="never" nodeType="tmRoot">
          <p:childTnLst>
            <p:seq concurrent="1" nextAc="seek">
              <p:cTn id="2" restart="whenNotActive" fill="hold" evtFilter="cancelBubble" nodeType="interactiveSeq">
                <p:stCondLst>
                  <p:cond evt="onClick" delay="0">
                    <p:tgtEl>
                      <p:spTgt spid="10"/>
                    </p:tgtEl>
                  </p:cond>
                </p:stCondLst>
                <p:endSync evt="end" delay="0">
                  <p:rtn val="all"/>
                </p:endSync>
                <p:childTnLst>
                  <p:par>
                    <p:cTn id="3" fill="hold">
                      <p:stCondLst>
                        <p:cond delay="0"/>
                      </p:stCondLst>
                      <p:childTnLst>
                        <p:par>
                          <p:cTn id="4" fill="hold">
                            <p:stCondLst>
                              <p:cond delay="0"/>
                            </p:stCondLst>
                            <p:childTnLst>
                              <p:par>
                                <p:cTn id="5" presetID="3" presetClass="emph" presetSubtype="2" fill="hold" grpId="0" nodeType="clickEffect">
                                  <p:stCondLst>
                                    <p:cond delay="0"/>
                                  </p:stCondLst>
                                  <p:childTnLst>
                                    <p:animClr clrSpc="rgb" dir="cw">
                                      <p:cBhvr override="childStyle">
                                        <p:cTn id="6" dur="500" fill="hold"/>
                                        <p:tgtEl>
                                          <p:spTgt spid="10"/>
                                        </p:tgtEl>
                                        <p:attrNameLst>
                                          <p:attrName>style.color</p:attrName>
                                        </p:attrNameLst>
                                      </p:cBhvr>
                                      <p:to>
                                        <a:srgbClr val="00B050"/>
                                      </p:to>
                                    </p:animClr>
                                  </p:childTnLst>
                                </p:cTn>
                              </p:par>
                            </p:childTnLst>
                          </p:cTn>
                        </p:par>
                      </p:childTnLst>
                    </p:cTn>
                  </p:par>
                </p:childTnLst>
              </p:cTn>
              <p:nextCondLst>
                <p:cond evt="onClick" delay="0">
                  <p:tgtEl>
                    <p:spTgt spid="10"/>
                  </p:tgtEl>
                </p:cond>
              </p:nextCondLst>
            </p:seq>
            <p:seq concurrent="1" nextAc="seek">
              <p:cTn id="7" restart="whenNotActive" fill="hold" evtFilter="cancelBubble" nodeType="interactiveSeq">
                <p:stCondLst>
                  <p:cond evt="onClick" delay="0">
                    <p:tgtEl>
                      <p:spTgt spid="7"/>
                    </p:tgtEl>
                  </p:cond>
                </p:stCondLst>
                <p:endSync evt="end" delay="0">
                  <p:rtn val="all"/>
                </p:endSync>
                <p:childTnLst>
                  <p:par>
                    <p:cTn id="8" fill="hold">
                      <p:stCondLst>
                        <p:cond delay="0"/>
                      </p:stCondLst>
                      <p:childTnLst>
                        <p:par>
                          <p:cTn id="9" fill="hold">
                            <p:stCondLst>
                              <p:cond delay="0"/>
                            </p:stCondLst>
                            <p:childTnLst>
                              <p:par>
                                <p:cTn id="10" presetID="3" presetClass="emph" presetSubtype="2" fill="hold" grpId="0" nodeType="clickEffect">
                                  <p:stCondLst>
                                    <p:cond delay="0"/>
                                  </p:stCondLst>
                                  <p:childTnLst>
                                    <p:animClr clrSpc="rgb" dir="cw">
                                      <p:cBhvr override="childStyle">
                                        <p:cTn id="11" dur="500" fill="hold"/>
                                        <p:tgtEl>
                                          <p:spTgt spid="7"/>
                                        </p:tgtEl>
                                        <p:attrNameLst>
                                          <p:attrName>style.color</p:attrName>
                                        </p:attrNameLst>
                                      </p:cBhvr>
                                      <p:to>
                                        <a:schemeClr val="accent2"/>
                                      </p:to>
                                    </p:animClr>
                                  </p:childTnLst>
                                </p:cTn>
                              </p:par>
                            </p:childTnLst>
                          </p:cTn>
                        </p:par>
                      </p:childTnLst>
                    </p:cTn>
                  </p:par>
                </p:childTnLst>
              </p:cTn>
              <p:nextCondLst>
                <p:cond evt="onClick" delay="0">
                  <p:tgtEl>
                    <p:spTgt spid="7"/>
                  </p:tgtEl>
                </p:cond>
              </p:nextCondLst>
            </p:seq>
            <p:seq concurrent="1" nextAc="seek">
              <p:cTn id="12" restart="whenNotActive" fill="hold" evtFilter="cancelBubble" nodeType="interactiveSeq">
                <p:stCondLst>
                  <p:cond evt="onClick" delay="0">
                    <p:tgtEl>
                      <p:spTgt spid="8"/>
                    </p:tgtEl>
                  </p:cond>
                </p:stCondLst>
                <p:endSync evt="end" delay="0">
                  <p:rtn val="all"/>
                </p:endSync>
                <p:childTnLst>
                  <p:par>
                    <p:cTn id="13" fill="hold">
                      <p:stCondLst>
                        <p:cond delay="0"/>
                      </p:stCondLst>
                      <p:childTnLst>
                        <p:par>
                          <p:cTn id="14" fill="hold">
                            <p:stCondLst>
                              <p:cond delay="0"/>
                            </p:stCondLst>
                            <p:childTnLst>
                              <p:par>
                                <p:cTn id="15" presetID="3" presetClass="emph" presetSubtype="2" fill="hold" grpId="0" nodeType="clickEffect">
                                  <p:stCondLst>
                                    <p:cond delay="0"/>
                                  </p:stCondLst>
                                  <p:childTnLst>
                                    <p:animClr clrSpc="rgb" dir="cw">
                                      <p:cBhvr override="childStyle">
                                        <p:cTn id="16" dur="500" fill="hold"/>
                                        <p:tgtEl>
                                          <p:spTgt spid="8"/>
                                        </p:tgtEl>
                                        <p:attrNameLst>
                                          <p:attrName>style.color</p:attrName>
                                        </p:attrNameLst>
                                      </p:cBhvr>
                                      <p:to>
                                        <a:schemeClr val="accent2"/>
                                      </p:to>
                                    </p:animClr>
                                  </p:childTnLst>
                                </p:cTn>
                              </p:par>
                            </p:childTnLst>
                          </p:cTn>
                        </p:par>
                      </p:childTnLst>
                    </p:cTn>
                  </p:par>
                </p:childTnLst>
              </p:cTn>
              <p:nextCondLst>
                <p:cond evt="onClick" delay="0">
                  <p:tgtEl>
                    <p:spTgt spid="8"/>
                  </p:tgtEl>
                </p:cond>
              </p:nextCondLst>
            </p:seq>
            <p:seq concurrent="1" nextAc="seek">
              <p:cTn id="17" restart="whenNotActive" fill="hold" evtFilter="cancelBubble" nodeType="interactiveSeq">
                <p:stCondLst>
                  <p:cond evt="onClick" delay="0">
                    <p:tgtEl>
                      <p:spTgt spid="9"/>
                    </p:tgtEl>
                  </p:cond>
                </p:stCondLst>
                <p:endSync evt="end" delay="0">
                  <p:rtn val="all"/>
                </p:endSync>
                <p:childTnLst>
                  <p:par>
                    <p:cTn id="18" fill="hold">
                      <p:stCondLst>
                        <p:cond delay="0"/>
                      </p:stCondLst>
                      <p:childTnLst>
                        <p:par>
                          <p:cTn id="19" fill="hold">
                            <p:stCondLst>
                              <p:cond delay="0"/>
                            </p:stCondLst>
                            <p:childTnLst>
                              <p:par>
                                <p:cTn id="20" presetID="3" presetClass="emph" presetSubtype="2" fill="hold" grpId="0" nodeType="clickEffect">
                                  <p:stCondLst>
                                    <p:cond delay="0"/>
                                  </p:stCondLst>
                                  <p:childTnLst>
                                    <p:animClr clrSpc="rgb" dir="cw">
                                      <p:cBhvr override="childStyle">
                                        <p:cTn id="21" dur="500" fill="hold"/>
                                        <p:tgtEl>
                                          <p:spTgt spid="9"/>
                                        </p:tgtEl>
                                        <p:attrNameLst>
                                          <p:attrName>style.color</p:attrName>
                                        </p:attrNameLst>
                                      </p:cBhvr>
                                      <p:to>
                                        <a:schemeClr val="accent2"/>
                                      </p:to>
                                    </p:animClr>
                                  </p:childTnLst>
                                </p:cTn>
                              </p:par>
                            </p:childTnLst>
                          </p:cTn>
                        </p:par>
                      </p:childTnLst>
                    </p:cTn>
                  </p:par>
                </p:childTnLst>
              </p:cTn>
              <p:nextCondLst>
                <p:cond evt="onClick" delay="0">
                  <p:tgtEl>
                    <p:spTgt spid="9"/>
                  </p:tgtEl>
                </p:cond>
              </p:nextCondLst>
            </p:seq>
          </p:childTnLst>
        </p:cTn>
      </p:par>
    </p:tnLst>
    <p:bldLst>
      <p:bldP spid="7" grpId="0"/>
      <p:bldP spid="8" grpId="0"/>
      <p:bldP spid="9" grpId="0"/>
      <p:bldP spid="10"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6270998" y="3512297"/>
            <a:ext cx="5746003" cy="5746003"/>
          </a:xfrm>
          <a:custGeom>
            <a:avLst/>
            <a:gdLst/>
            <a:ahLst/>
            <a:cxnLst/>
            <a:rect l="l" t="t" r="r" b="b"/>
            <a:pathLst>
              <a:path w="5746003" h="5746003">
                <a:moveTo>
                  <a:pt x="0" y="0"/>
                </a:moveTo>
                <a:lnTo>
                  <a:pt x="5746004" y="0"/>
                </a:lnTo>
                <a:lnTo>
                  <a:pt x="5746004" y="5746003"/>
                </a:lnTo>
                <a:lnTo>
                  <a:pt x="0" y="5746003"/>
                </a:lnTo>
                <a:lnTo>
                  <a:pt x="0" y="0"/>
                </a:lnTo>
                <a:close/>
              </a:path>
            </a:pathLst>
          </a:custGeom>
          <a:blipFill>
            <a:blip r:embed="rId2"/>
            <a:stretch>
              <a:fillRect/>
            </a:stretch>
          </a:blipFill>
        </p:spPr>
      </p:sp>
      <p:sp>
        <p:nvSpPr>
          <p:cNvPr id="3" name="TextBox 3"/>
          <p:cNvSpPr txBox="1"/>
          <p:nvPr/>
        </p:nvSpPr>
        <p:spPr>
          <a:xfrm>
            <a:off x="3941512" y="1423063"/>
            <a:ext cx="10404977" cy="1680183"/>
          </a:xfrm>
          <a:prstGeom prst="rect">
            <a:avLst/>
          </a:prstGeom>
        </p:spPr>
        <p:txBody>
          <a:bodyPr lIns="0" tIns="0" rIns="0" bIns="0" rtlCol="0" anchor="t">
            <a:spAutoFit/>
          </a:bodyPr>
          <a:lstStyle/>
          <a:p>
            <a:pPr algn="ctr">
              <a:lnSpc>
                <a:spcPts val="12777"/>
              </a:lnSpc>
              <a:spcBef>
                <a:spcPct val="0"/>
              </a:spcBef>
            </a:pPr>
            <a:r>
              <a:rPr lang="en-US" sz="11615" b="1" i="1">
                <a:solidFill>
                  <a:srgbClr val="FFFFFF"/>
                </a:solidFill>
                <a:latin typeface="DejaVu Serif Bold Italics"/>
                <a:ea typeface="DejaVu Serif Bold Italics"/>
                <a:cs typeface="DejaVu Serif Bold Italics"/>
                <a:sym typeface="DejaVu Serif Bold Italics"/>
              </a:rPr>
              <a:t>THANK YOU</a:t>
            </a:r>
          </a:p>
        </p:txBody>
      </p:sp>
    </p:spTree>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2161E"/>
        </a:solidFill>
        <a:effectLst/>
      </p:bgPr>
    </p:bg>
    <p:spTree>
      <p:nvGrpSpPr>
        <p:cNvPr id="1" name=""/>
        <p:cNvGrpSpPr/>
        <p:nvPr/>
      </p:nvGrpSpPr>
      <p:grpSpPr>
        <a:xfrm>
          <a:off x="0" y="0"/>
          <a:ext cx="0" cy="0"/>
          <a:chOff x="0" y="0"/>
          <a:chExt cx="0" cy="0"/>
        </a:xfrm>
      </p:grpSpPr>
      <p:sp>
        <p:nvSpPr>
          <p:cNvPr id="2" name="Freeform 2"/>
          <p:cNvSpPr/>
          <p:nvPr/>
        </p:nvSpPr>
        <p:spPr>
          <a:xfrm>
            <a:off x="0" y="0"/>
            <a:ext cx="2946154" cy="2946154"/>
          </a:xfrm>
          <a:custGeom>
            <a:avLst/>
            <a:gdLst/>
            <a:ahLst/>
            <a:cxnLst/>
            <a:rect l="l" t="t" r="r" b="b"/>
            <a:pathLst>
              <a:path w="2946154" h="2946154">
                <a:moveTo>
                  <a:pt x="0" y="0"/>
                </a:moveTo>
                <a:lnTo>
                  <a:pt x="2946154" y="0"/>
                </a:lnTo>
                <a:lnTo>
                  <a:pt x="2946154" y="2946154"/>
                </a:lnTo>
                <a:lnTo>
                  <a:pt x="0" y="294615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1028700" y="2780090"/>
            <a:ext cx="9300833" cy="598302"/>
          </a:xfrm>
          <a:prstGeom prst="rect">
            <a:avLst/>
          </a:prstGeom>
        </p:spPr>
        <p:txBody>
          <a:bodyPr lIns="0" tIns="0" rIns="0" bIns="0" rtlCol="0" anchor="t">
            <a:spAutoFit/>
          </a:bodyPr>
          <a:lstStyle/>
          <a:p>
            <a:pPr algn="just">
              <a:lnSpc>
                <a:spcPts val="4822"/>
              </a:lnSpc>
              <a:spcBef>
                <a:spcPct val="0"/>
              </a:spcBef>
            </a:pPr>
            <a:r>
              <a:rPr lang="en-US" sz="3444">
                <a:solidFill>
                  <a:srgbClr val="FFFFFF"/>
                </a:solidFill>
                <a:latin typeface="DejaVu Serif"/>
                <a:ea typeface="DejaVu Serif"/>
                <a:cs typeface="DejaVu Serif"/>
                <a:sym typeface="DejaVu Serif"/>
              </a:rPr>
              <a:t>1. Giới thiệu về xe tự hành </a:t>
            </a:r>
          </a:p>
        </p:txBody>
      </p:sp>
      <p:sp>
        <p:nvSpPr>
          <p:cNvPr id="4" name="TextBox 4"/>
          <p:cNvSpPr txBox="1"/>
          <p:nvPr/>
        </p:nvSpPr>
        <p:spPr>
          <a:xfrm>
            <a:off x="9347161" y="1836709"/>
            <a:ext cx="11451197" cy="732923"/>
          </a:xfrm>
          <a:prstGeom prst="rect">
            <a:avLst/>
          </a:prstGeom>
        </p:spPr>
        <p:txBody>
          <a:bodyPr lIns="0" tIns="0" rIns="0" bIns="0" rtlCol="0" anchor="t">
            <a:spAutoFit/>
          </a:bodyPr>
          <a:lstStyle/>
          <a:p>
            <a:pPr algn="just">
              <a:lnSpc>
                <a:spcPts val="5802"/>
              </a:lnSpc>
              <a:spcBef>
                <a:spcPct val="0"/>
              </a:spcBef>
            </a:pPr>
            <a:r>
              <a:rPr lang="en-US" sz="4144" b="1">
                <a:solidFill>
                  <a:srgbClr val="FFFFFF"/>
                </a:solidFill>
                <a:latin typeface="DejaVu Serif Bold"/>
                <a:ea typeface="DejaVu Serif Bold"/>
                <a:cs typeface="DejaVu Serif Bold"/>
                <a:sym typeface="DejaVu Serif Bold"/>
              </a:rPr>
              <a:t>III. Chương trình điều khiển </a:t>
            </a:r>
          </a:p>
        </p:txBody>
      </p:sp>
      <p:sp>
        <p:nvSpPr>
          <p:cNvPr id="5" name="TextBox 5"/>
          <p:cNvSpPr txBox="1"/>
          <p:nvPr/>
        </p:nvSpPr>
        <p:spPr>
          <a:xfrm>
            <a:off x="9842382" y="2780090"/>
            <a:ext cx="9927319" cy="598302"/>
          </a:xfrm>
          <a:prstGeom prst="rect">
            <a:avLst/>
          </a:prstGeom>
        </p:spPr>
        <p:txBody>
          <a:bodyPr lIns="0" tIns="0" rIns="0" bIns="0" rtlCol="0" anchor="t">
            <a:spAutoFit/>
          </a:bodyPr>
          <a:lstStyle/>
          <a:p>
            <a:pPr algn="just">
              <a:lnSpc>
                <a:spcPts val="4822"/>
              </a:lnSpc>
              <a:spcBef>
                <a:spcPct val="0"/>
              </a:spcBef>
            </a:pPr>
            <a:r>
              <a:rPr lang="en-US" sz="3444">
                <a:solidFill>
                  <a:srgbClr val="FFFFFF"/>
                </a:solidFill>
                <a:latin typeface="DejaVu Serif"/>
                <a:ea typeface="DejaVu Serif"/>
                <a:cs typeface="DejaVu Serif"/>
                <a:sym typeface="DejaVu Serif"/>
              </a:rPr>
              <a:t>1.Lưu đồ thuật toán</a:t>
            </a:r>
          </a:p>
        </p:txBody>
      </p:sp>
      <p:sp>
        <p:nvSpPr>
          <p:cNvPr id="6" name="Freeform 6"/>
          <p:cNvSpPr/>
          <p:nvPr/>
        </p:nvSpPr>
        <p:spPr>
          <a:xfrm flipH="1">
            <a:off x="15341846" y="0"/>
            <a:ext cx="2946154" cy="2946154"/>
          </a:xfrm>
          <a:custGeom>
            <a:avLst/>
            <a:gdLst/>
            <a:ahLst/>
            <a:cxnLst/>
            <a:rect l="l" t="t" r="r" b="b"/>
            <a:pathLst>
              <a:path w="2946154" h="2946154">
                <a:moveTo>
                  <a:pt x="2946154" y="0"/>
                </a:moveTo>
                <a:lnTo>
                  <a:pt x="0" y="0"/>
                </a:lnTo>
                <a:lnTo>
                  <a:pt x="0" y="2946154"/>
                </a:lnTo>
                <a:lnTo>
                  <a:pt x="2946154" y="2946154"/>
                </a:lnTo>
                <a:lnTo>
                  <a:pt x="2946154"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TextBox 7"/>
          <p:cNvSpPr txBox="1"/>
          <p:nvPr/>
        </p:nvSpPr>
        <p:spPr>
          <a:xfrm>
            <a:off x="3396598" y="461962"/>
            <a:ext cx="11494803" cy="1114425"/>
          </a:xfrm>
          <a:prstGeom prst="rect">
            <a:avLst/>
          </a:prstGeom>
        </p:spPr>
        <p:txBody>
          <a:bodyPr lIns="0" tIns="0" rIns="0" bIns="0" rtlCol="0" anchor="t">
            <a:spAutoFit/>
          </a:bodyPr>
          <a:lstStyle/>
          <a:p>
            <a:pPr algn="ctr">
              <a:lnSpc>
                <a:spcPts val="8640"/>
              </a:lnSpc>
            </a:pPr>
            <a:r>
              <a:rPr lang="en-US" sz="7200">
                <a:solidFill>
                  <a:srgbClr val="FFFFFF"/>
                </a:solidFill>
                <a:latin typeface="DejaVu Serif"/>
                <a:ea typeface="DejaVu Serif"/>
                <a:cs typeface="DejaVu Serif"/>
                <a:sym typeface="DejaVu Serif"/>
              </a:rPr>
              <a:t>Nội dung thuyết trình</a:t>
            </a:r>
          </a:p>
        </p:txBody>
      </p:sp>
      <p:sp>
        <p:nvSpPr>
          <p:cNvPr id="8" name="TextBox 8"/>
          <p:cNvSpPr txBox="1"/>
          <p:nvPr/>
        </p:nvSpPr>
        <p:spPr>
          <a:xfrm>
            <a:off x="725043" y="1836709"/>
            <a:ext cx="7509138" cy="732923"/>
          </a:xfrm>
          <a:prstGeom prst="rect">
            <a:avLst/>
          </a:prstGeom>
        </p:spPr>
        <p:txBody>
          <a:bodyPr lIns="0" tIns="0" rIns="0" bIns="0" rtlCol="0" anchor="t">
            <a:spAutoFit/>
          </a:bodyPr>
          <a:lstStyle/>
          <a:p>
            <a:pPr algn="just">
              <a:lnSpc>
                <a:spcPts val="5802"/>
              </a:lnSpc>
              <a:spcBef>
                <a:spcPct val="0"/>
              </a:spcBef>
            </a:pPr>
            <a:r>
              <a:rPr lang="en-US" sz="4144" b="1">
                <a:solidFill>
                  <a:srgbClr val="FFFFFF"/>
                </a:solidFill>
                <a:latin typeface="DejaVu Serif Bold"/>
                <a:ea typeface="DejaVu Serif Bold"/>
                <a:cs typeface="DejaVu Serif Bold"/>
                <a:sym typeface="DejaVu Serif Bold"/>
              </a:rPr>
              <a:t>I. Giới thiệu đề tài</a:t>
            </a:r>
          </a:p>
        </p:txBody>
      </p:sp>
      <p:sp>
        <p:nvSpPr>
          <p:cNvPr id="9" name="TextBox 9"/>
          <p:cNvSpPr txBox="1"/>
          <p:nvPr/>
        </p:nvSpPr>
        <p:spPr>
          <a:xfrm>
            <a:off x="1028700" y="3588850"/>
            <a:ext cx="9048974" cy="598302"/>
          </a:xfrm>
          <a:prstGeom prst="rect">
            <a:avLst/>
          </a:prstGeom>
        </p:spPr>
        <p:txBody>
          <a:bodyPr lIns="0" tIns="0" rIns="0" bIns="0" rtlCol="0" anchor="t">
            <a:spAutoFit/>
          </a:bodyPr>
          <a:lstStyle/>
          <a:p>
            <a:pPr algn="just">
              <a:lnSpc>
                <a:spcPts val="4822"/>
              </a:lnSpc>
              <a:spcBef>
                <a:spcPct val="0"/>
              </a:spcBef>
            </a:pPr>
            <a:r>
              <a:rPr lang="en-US" sz="3444">
                <a:solidFill>
                  <a:srgbClr val="FFFFFF"/>
                </a:solidFill>
                <a:latin typeface="DejaVu Serif"/>
                <a:ea typeface="DejaVu Serif"/>
                <a:cs typeface="DejaVu Serif"/>
                <a:sym typeface="DejaVu Serif"/>
              </a:rPr>
              <a:t>2. Mục tiêu của xe</a:t>
            </a:r>
          </a:p>
        </p:txBody>
      </p:sp>
      <p:sp>
        <p:nvSpPr>
          <p:cNvPr id="10" name="TextBox 10"/>
          <p:cNvSpPr txBox="1"/>
          <p:nvPr/>
        </p:nvSpPr>
        <p:spPr>
          <a:xfrm>
            <a:off x="725043" y="5334507"/>
            <a:ext cx="11451197" cy="732923"/>
          </a:xfrm>
          <a:prstGeom prst="rect">
            <a:avLst/>
          </a:prstGeom>
        </p:spPr>
        <p:txBody>
          <a:bodyPr lIns="0" tIns="0" rIns="0" bIns="0" rtlCol="0" anchor="t">
            <a:spAutoFit/>
          </a:bodyPr>
          <a:lstStyle/>
          <a:p>
            <a:pPr algn="just">
              <a:lnSpc>
                <a:spcPts val="5802"/>
              </a:lnSpc>
              <a:spcBef>
                <a:spcPct val="0"/>
              </a:spcBef>
            </a:pPr>
            <a:r>
              <a:rPr lang="en-US" sz="4144" b="1">
                <a:solidFill>
                  <a:srgbClr val="FFFFFF"/>
                </a:solidFill>
                <a:latin typeface="DejaVu Serif Bold"/>
                <a:ea typeface="DejaVu Serif Bold"/>
                <a:cs typeface="DejaVu Serif Bold"/>
                <a:sym typeface="DejaVu Serif Bold"/>
              </a:rPr>
              <a:t>II. Thiết kế hệ thống </a:t>
            </a:r>
          </a:p>
        </p:txBody>
      </p:sp>
      <p:sp>
        <p:nvSpPr>
          <p:cNvPr id="11" name="TextBox 11"/>
          <p:cNvSpPr txBox="1"/>
          <p:nvPr/>
        </p:nvSpPr>
        <p:spPr>
          <a:xfrm>
            <a:off x="1028700" y="6286505"/>
            <a:ext cx="7205481" cy="598302"/>
          </a:xfrm>
          <a:prstGeom prst="rect">
            <a:avLst/>
          </a:prstGeom>
        </p:spPr>
        <p:txBody>
          <a:bodyPr lIns="0" tIns="0" rIns="0" bIns="0" rtlCol="0" anchor="t">
            <a:spAutoFit/>
          </a:bodyPr>
          <a:lstStyle/>
          <a:p>
            <a:pPr algn="just">
              <a:lnSpc>
                <a:spcPts val="4822"/>
              </a:lnSpc>
              <a:spcBef>
                <a:spcPct val="0"/>
              </a:spcBef>
            </a:pPr>
            <a:r>
              <a:rPr lang="en-US" sz="3444">
                <a:solidFill>
                  <a:srgbClr val="FFFFFF"/>
                </a:solidFill>
                <a:latin typeface="DejaVu Serif"/>
                <a:ea typeface="DejaVu Serif"/>
                <a:cs typeface="DejaVu Serif"/>
                <a:sym typeface="DejaVu Serif"/>
              </a:rPr>
              <a:t>1.Giới thiệu phần cứng</a:t>
            </a:r>
          </a:p>
        </p:txBody>
      </p:sp>
      <p:sp>
        <p:nvSpPr>
          <p:cNvPr id="12" name="TextBox 12"/>
          <p:cNvSpPr txBox="1"/>
          <p:nvPr/>
        </p:nvSpPr>
        <p:spPr>
          <a:xfrm>
            <a:off x="1028700" y="7100707"/>
            <a:ext cx="6801006" cy="598302"/>
          </a:xfrm>
          <a:prstGeom prst="rect">
            <a:avLst/>
          </a:prstGeom>
        </p:spPr>
        <p:txBody>
          <a:bodyPr lIns="0" tIns="0" rIns="0" bIns="0" rtlCol="0" anchor="t">
            <a:spAutoFit/>
          </a:bodyPr>
          <a:lstStyle/>
          <a:p>
            <a:pPr algn="just">
              <a:lnSpc>
                <a:spcPts val="4822"/>
              </a:lnSpc>
              <a:spcBef>
                <a:spcPct val="0"/>
              </a:spcBef>
            </a:pPr>
            <a:r>
              <a:rPr lang="en-US" sz="3444">
                <a:solidFill>
                  <a:srgbClr val="FFFFFF"/>
                </a:solidFill>
                <a:latin typeface="DejaVu Serif"/>
                <a:ea typeface="DejaVu Serif"/>
                <a:cs typeface="DejaVu Serif"/>
                <a:sym typeface="DejaVu Serif"/>
              </a:rPr>
              <a:t>2.Nguyên lý hoạt động</a:t>
            </a:r>
          </a:p>
        </p:txBody>
      </p:sp>
      <p:sp>
        <p:nvSpPr>
          <p:cNvPr id="13" name="TextBox 13"/>
          <p:cNvSpPr txBox="1"/>
          <p:nvPr/>
        </p:nvSpPr>
        <p:spPr>
          <a:xfrm>
            <a:off x="9842382" y="3588850"/>
            <a:ext cx="9927319" cy="598302"/>
          </a:xfrm>
          <a:prstGeom prst="rect">
            <a:avLst/>
          </a:prstGeom>
        </p:spPr>
        <p:txBody>
          <a:bodyPr lIns="0" tIns="0" rIns="0" bIns="0" rtlCol="0" anchor="t">
            <a:spAutoFit/>
          </a:bodyPr>
          <a:lstStyle/>
          <a:p>
            <a:pPr algn="just">
              <a:lnSpc>
                <a:spcPts val="4822"/>
              </a:lnSpc>
              <a:spcBef>
                <a:spcPct val="0"/>
              </a:spcBef>
            </a:pPr>
            <a:r>
              <a:rPr lang="en-US" sz="3444">
                <a:solidFill>
                  <a:srgbClr val="FFFFFF"/>
                </a:solidFill>
                <a:latin typeface="DejaVu Serif"/>
                <a:ea typeface="DejaVu Serif"/>
                <a:cs typeface="DejaVu Serif"/>
                <a:sym typeface="DejaVu Serif"/>
              </a:rPr>
              <a:t>2.Sơ đồ khối</a:t>
            </a:r>
          </a:p>
        </p:txBody>
      </p:sp>
      <p:sp>
        <p:nvSpPr>
          <p:cNvPr id="14" name="TextBox 14"/>
          <p:cNvSpPr txBox="1"/>
          <p:nvPr/>
        </p:nvSpPr>
        <p:spPr>
          <a:xfrm>
            <a:off x="1028700" y="7918084"/>
            <a:ext cx="3484066" cy="598302"/>
          </a:xfrm>
          <a:prstGeom prst="rect">
            <a:avLst/>
          </a:prstGeom>
        </p:spPr>
        <p:txBody>
          <a:bodyPr lIns="0" tIns="0" rIns="0" bIns="0" rtlCol="0" anchor="t">
            <a:spAutoFit/>
          </a:bodyPr>
          <a:lstStyle/>
          <a:p>
            <a:pPr algn="ctr">
              <a:lnSpc>
                <a:spcPts val="4822"/>
              </a:lnSpc>
              <a:spcBef>
                <a:spcPct val="0"/>
              </a:spcBef>
            </a:pPr>
            <a:r>
              <a:rPr lang="en-US" sz="3444">
                <a:solidFill>
                  <a:srgbClr val="FFFFFF"/>
                </a:solidFill>
                <a:latin typeface="DejaVu Serif"/>
                <a:ea typeface="DejaVu Serif"/>
                <a:cs typeface="DejaVu Serif"/>
                <a:sym typeface="DejaVu Serif"/>
              </a:rPr>
              <a:t>3.Sơ đồ kết nối </a:t>
            </a:r>
          </a:p>
        </p:txBody>
      </p:sp>
      <p:sp>
        <p:nvSpPr>
          <p:cNvPr id="15" name="TextBox 15"/>
          <p:cNvSpPr txBox="1"/>
          <p:nvPr/>
        </p:nvSpPr>
        <p:spPr>
          <a:xfrm>
            <a:off x="9347161" y="5328379"/>
            <a:ext cx="11451197" cy="732923"/>
          </a:xfrm>
          <a:prstGeom prst="rect">
            <a:avLst/>
          </a:prstGeom>
        </p:spPr>
        <p:txBody>
          <a:bodyPr lIns="0" tIns="0" rIns="0" bIns="0" rtlCol="0" anchor="t">
            <a:spAutoFit/>
          </a:bodyPr>
          <a:lstStyle/>
          <a:p>
            <a:pPr algn="just">
              <a:lnSpc>
                <a:spcPts val="5802"/>
              </a:lnSpc>
              <a:spcBef>
                <a:spcPct val="0"/>
              </a:spcBef>
            </a:pPr>
            <a:r>
              <a:rPr lang="en-US" sz="4144" b="1">
                <a:solidFill>
                  <a:srgbClr val="FFFFFF"/>
                </a:solidFill>
                <a:latin typeface="DejaVu Serif Bold"/>
                <a:ea typeface="DejaVu Serif Bold"/>
                <a:cs typeface="DejaVu Serif Bold"/>
                <a:sym typeface="DejaVu Serif Bold"/>
              </a:rPr>
              <a:t>IV. Tổng kết</a:t>
            </a:r>
          </a:p>
        </p:txBody>
      </p:sp>
      <p:sp>
        <p:nvSpPr>
          <p:cNvPr id="16" name="TextBox 16"/>
          <p:cNvSpPr txBox="1"/>
          <p:nvPr/>
        </p:nvSpPr>
        <p:spPr>
          <a:xfrm>
            <a:off x="10077674" y="6286505"/>
            <a:ext cx="9927319" cy="598302"/>
          </a:xfrm>
          <a:prstGeom prst="rect">
            <a:avLst/>
          </a:prstGeom>
        </p:spPr>
        <p:txBody>
          <a:bodyPr lIns="0" tIns="0" rIns="0" bIns="0" rtlCol="0" anchor="t">
            <a:spAutoFit/>
          </a:bodyPr>
          <a:lstStyle/>
          <a:p>
            <a:pPr algn="just">
              <a:lnSpc>
                <a:spcPts val="4822"/>
              </a:lnSpc>
            </a:pPr>
            <a:r>
              <a:rPr lang="en-US" sz="3444">
                <a:solidFill>
                  <a:srgbClr val="FFFFFF"/>
                </a:solidFill>
                <a:latin typeface="DejaVu Serif"/>
                <a:ea typeface="DejaVu Serif"/>
                <a:cs typeface="DejaVu Serif"/>
                <a:sym typeface="DejaVu Serif"/>
              </a:rPr>
              <a:t>1. Kết quả thực hiện</a:t>
            </a:r>
          </a:p>
        </p:txBody>
      </p:sp>
      <p:sp>
        <p:nvSpPr>
          <p:cNvPr id="17" name="TextBox 17"/>
          <p:cNvSpPr txBox="1"/>
          <p:nvPr/>
        </p:nvSpPr>
        <p:spPr>
          <a:xfrm>
            <a:off x="10109100" y="7100707"/>
            <a:ext cx="9927319" cy="598302"/>
          </a:xfrm>
          <a:prstGeom prst="rect">
            <a:avLst/>
          </a:prstGeom>
        </p:spPr>
        <p:txBody>
          <a:bodyPr lIns="0" tIns="0" rIns="0" bIns="0" rtlCol="0" anchor="t">
            <a:spAutoFit/>
          </a:bodyPr>
          <a:lstStyle/>
          <a:p>
            <a:pPr algn="just">
              <a:lnSpc>
                <a:spcPts val="4822"/>
              </a:lnSpc>
              <a:spcBef>
                <a:spcPct val="0"/>
              </a:spcBef>
            </a:pPr>
            <a:r>
              <a:rPr lang="en-US" sz="3444">
                <a:solidFill>
                  <a:srgbClr val="FFFFFF"/>
                </a:solidFill>
                <a:latin typeface="DejaVu Serif"/>
                <a:ea typeface="DejaVu Serif"/>
                <a:cs typeface="DejaVu Serif"/>
                <a:sym typeface="DejaVu Serif"/>
              </a:rPr>
              <a:t>2.Hướng phát triển  </a:t>
            </a:r>
          </a:p>
        </p:txBody>
      </p:sp>
      <p:sp>
        <p:nvSpPr>
          <p:cNvPr id="18" name="TextBox 18"/>
          <p:cNvSpPr txBox="1"/>
          <p:nvPr/>
        </p:nvSpPr>
        <p:spPr>
          <a:xfrm>
            <a:off x="9842382" y="4396702"/>
            <a:ext cx="9927319" cy="598302"/>
          </a:xfrm>
          <a:prstGeom prst="rect">
            <a:avLst/>
          </a:prstGeom>
        </p:spPr>
        <p:txBody>
          <a:bodyPr lIns="0" tIns="0" rIns="0" bIns="0" rtlCol="0" anchor="t">
            <a:spAutoFit/>
          </a:bodyPr>
          <a:lstStyle/>
          <a:p>
            <a:pPr algn="just">
              <a:lnSpc>
                <a:spcPts val="4822"/>
              </a:lnSpc>
              <a:spcBef>
                <a:spcPct val="0"/>
              </a:spcBef>
            </a:pPr>
            <a:r>
              <a:rPr lang="en-US" sz="3444">
                <a:solidFill>
                  <a:srgbClr val="FFFFFF"/>
                </a:solidFill>
                <a:latin typeface="DejaVu Serif"/>
                <a:ea typeface="DejaVu Serif"/>
                <a:cs typeface="DejaVu Serif"/>
                <a:sym typeface="DejaVu Serif"/>
              </a:rPr>
              <a:t>3.Chạy Demo</a:t>
            </a:r>
          </a:p>
        </p:txBody>
      </p:sp>
    </p:spTree>
  </p:cSld>
  <p:clrMapOvr>
    <a:masterClrMapping/>
  </p:clrMapOvr>
  <p:transition spd="slow">
    <p:cover dir="r"/>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2161E"/>
        </a:solidFill>
        <a:effectLst/>
      </p:bgPr>
    </p:bg>
    <p:spTree>
      <p:nvGrpSpPr>
        <p:cNvPr id="1" name=""/>
        <p:cNvGrpSpPr/>
        <p:nvPr/>
      </p:nvGrpSpPr>
      <p:grpSpPr>
        <a:xfrm>
          <a:off x="0" y="0"/>
          <a:ext cx="0" cy="0"/>
          <a:chOff x="0" y="0"/>
          <a:chExt cx="0" cy="0"/>
        </a:xfrm>
      </p:grpSpPr>
      <p:sp>
        <p:nvSpPr>
          <p:cNvPr id="2" name="Freeform 2"/>
          <p:cNvSpPr/>
          <p:nvPr/>
        </p:nvSpPr>
        <p:spPr>
          <a:xfrm>
            <a:off x="4294327" y="-593671"/>
            <a:ext cx="8834695" cy="1622371"/>
          </a:xfrm>
          <a:custGeom>
            <a:avLst/>
            <a:gdLst/>
            <a:ahLst/>
            <a:cxnLst/>
            <a:rect l="l" t="t" r="r" b="b"/>
            <a:pathLst>
              <a:path w="8834695" h="1622371">
                <a:moveTo>
                  <a:pt x="0" y="0"/>
                </a:moveTo>
                <a:lnTo>
                  <a:pt x="8834695" y="0"/>
                </a:lnTo>
                <a:lnTo>
                  <a:pt x="8834695" y="1622371"/>
                </a:lnTo>
                <a:lnTo>
                  <a:pt x="0" y="162237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4076378" y="0"/>
            <a:ext cx="12158380" cy="10172282"/>
            <a:chOff x="0" y="0"/>
            <a:chExt cx="16670783" cy="13947573"/>
          </a:xfrm>
        </p:grpSpPr>
        <p:sp>
          <p:nvSpPr>
            <p:cNvPr id="4" name="Freeform 4"/>
            <p:cNvSpPr/>
            <p:nvPr/>
          </p:nvSpPr>
          <p:spPr>
            <a:xfrm>
              <a:off x="0" y="0"/>
              <a:ext cx="16670782" cy="13947573"/>
            </a:xfrm>
            <a:custGeom>
              <a:avLst/>
              <a:gdLst/>
              <a:ahLst/>
              <a:cxnLst/>
              <a:rect l="l" t="t" r="r" b="b"/>
              <a:pathLst>
                <a:path w="16670782" h="13947573">
                  <a:moveTo>
                    <a:pt x="7415276" y="6973787"/>
                  </a:moveTo>
                  <a:lnTo>
                    <a:pt x="0" y="13947573"/>
                  </a:lnTo>
                  <a:lnTo>
                    <a:pt x="9255506" y="13947573"/>
                  </a:lnTo>
                  <a:lnTo>
                    <a:pt x="16670782" y="6973787"/>
                  </a:lnTo>
                  <a:lnTo>
                    <a:pt x="9255506" y="0"/>
                  </a:lnTo>
                  <a:lnTo>
                    <a:pt x="0" y="0"/>
                  </a:lnTo>
                  <a:lnTo>
                    <a:pt x="7415276" y="6973787"/>
                  </a:lnTo>
                  <a:close/>
                </a:path>
              </a:pathLst>
            </a:custGeom>
            <a:gradFill rotWithShape="1">
              <a:gsLst>
                <a:gs pos="0">
                  <a:srgbClr val="5DE0E6">
                    <a:alpha val="100000"/>
                  </a:srgbClr>
                </a:gs>
                <a:gs pos="100000">
                  <a:srgbClr val="004AAD">
                    <a:alpha val="100000"/>
                  </a:srgbClr>
                </a:gs>
              </a:gsLst>
              <a:lin ang="0"/>
            </a:gradFill>
          </p:spPr>
        </p:sp>
      </p:grpSp>
      <p:grpSp>
        <p:nvGrpSpPr>
          <p:cNvPr id="5" name="Group 5"/>
          <p:cNvGrpSpPr/>
          <p:nvPr/>
        </p:nvGrpSpPr>
        <p:grpSpPr>
          <a:xfrm>
            <a:off x="11306350" y="2824350"/>
            <a:ext cx="6670090" cy="5758956"/>
            <a:chOff x="0" y="0"/>
            <a:chExt cx="10793360" cy="9318988"/>
          </a:xfrm>
        </p:grpSpPr>
        <p:sp>
          <p:nvSpPr>
            <p:cNvPr id="6" name="Freeform 6"/>
            <p:cNvSpPr/>
            <p:nvPr/>
          </p:nvSpPr>
          <p:spPr>
            <a:xfrm>
              <a:off x="0" y="0"/>
              <a:ext cx="10793349" cy="9319006"/>
            </a:xfrm>
            <a:custGeom>
              <a:avLst/>
              <a:gdLst/>
              <a:ahLst/>
              <a:cxnLst/>
              <a:rect l="l" t="t" r="r" b="b"/>
              <a:pathLst>
                <a:path w="10793349" h="9319006">
                  <a:moveTo>
                    <a:pt x="0" y="0"/>
                  </a:moveTo>
                  <a:lnTo>
                    <a:pt x="10793349" y="0"/>
                  </a:lnTo>
                  <a:lnTo>
                    <a:pt x="10793349" y="9319006"/>
                  </a:lnTo>
                  <a:lnTo>
                    <a:pt x="0" y="9319006"/>
                  </a:lnTo>
                  <a:lnTo>
                    <a:pt x="0" y="0"/>
                  </a:lnTo>
                  <a:close/>
                </a:path>
              </a:pathLst>
            </a:custGeom>
            <a:blipFill>
              <a:blip r:embed="rId4"/>
              <a:stretch>
                <a:fillRect l="-7560" r="-7560"/>
              </a:stretch>
            </a:blipFill>
          </p:spPr>
        </p:sp>
      </p:grpSp>
      <p:sp>
        <p:nvSpPr>
          <p:cNvPr id="7" name="TextBox 7"/>
          <p:cNvSpPr txBox="1"/>
          <p:nvPr/>
        </p:nvSpPr>
        <p:spPr>
          <a:xfrm>
            <a:off x="6947830" y="156130"/>
            <a:ext cx="5320370" cy="654817"/>
          </a:xfrm>
          <a:prstGeom prst="rect">
            <a:avLst/>
          </a:prstGeom>
        </p:spPr>
        <p:txBody>
          <a:bodyPr wrap="square" lIns="0" tIns="0" rIns="0" bIns="0" rtlCol="0" anchor="t">
            <a:spAutoFit/>
          </a:bodyPr>
          <a:lstStyle/>
          <a:p>
            <a:pPr algn="ctr">
              <a:lnSpc>
                <a:spcPts val="5382"/>
              </a:lnSpc>
              <a:spcBef>
                <a:spcPct val="0"/>
              </a:spcBef>
            </a:pPr>
            <a:r>
              <a:rPr lang="en-US" sz="3844" b="1">
                <a:solidFill>
                  <a:srgbClr val="F8F8F8"/>
                </a:solidFill>
                <a:latin typeface="DejaVu Serif Bold"/>
                <a:ea typeface="DejaVu Serif Bold"/>
                <a:cs typeface="DejaVu Serif Bold"/>
                <a:sym typeface="DejaVu Serif Bold"/>
              </a:rPr>
              <a:t>I. Giới thiệu đề tài</a:t>
            </a:r>
          </a:p>
        </p:txBody>
      </p:sp>
      <p:sp>
        <p:nvSpPr>
          <p:cNvPr id="8" name="TextBox 8"/>
          <p:cNvSpPr txBox="1"/>
          <p:nvPr/>
        </p:nvSpPr>
        <p:spPr>
          <a:xfrm>
            <a:off x="1028700" y="1745053"/>
            <a:ext cx="12100322" cy="688975"/>
          </a:xfrm>
          <a:prstGeom prst="rect">
            <a:avLst/>
          </a:prstGeom>
        </p:spPr>
        <p:txBody>
          <a:bodyPr lIns="0" tIns="0" rIns="0" bIns="0" rtlCol="0" anchor="t">
            <a:spAutoFit/>
          </a:bodyPr>
          <a:lstStyle/>
          <a:p>
            <a:pPr algn="ctr">
              <a:lnSpc>
                <a:spcPts val="5600"/>
              </a:lnSpc>
              <a:spcBef>
                <a:spcPct val="0"/>
              </a:spcBef>
            </a:pPr>
            <a:r>
              <a:rPr lang="en-US" sz="4000" b="1">
                <a:solidFill>
                  <a:srgbClr val="F8F8F8"/>
                </a:solidFill>
                <a:latin typeface="DejaVu Serif Bold"/>
                <a:ea typeface="DejaVu Serif Bold"/>
                <a:cs typeface="DejaVu Serif Bold"/>
                <a:sym typeface="DejaVu Serif Bold"/>
              </a:rPr>
              <a:t>1. GIỚI THIỆU XE TỰ HÀNH NÉ VẬT CẢN </a:t>
            </a:r>
          </a:p>
        </p:txBody>
      </p:sp>
      <p:sp>
        <p:nvSpPr>
          <p:cNvPr id="9" name="TextBox 9"/>
          <p:cNvSpPr txBox="1"/>
          <p:nvPr/>
        </p:nvSpPr>
        <p:spPr>
          <a:xfrm>
            <a:off x="1412523" y="2671950"/>
            <a:ext cx="9079842" cy="5603699"/>
          </a:xfrm>
          <a:prstGeom prst="rect">
            <a:avLst/>
          </a:prstGeom>
        </p:spPr>
        <p:txBody>
          <a:bodyPr lIns="0" tIns="0" rIns="0" bIns="0" rtlCol="0" anchor="t">
            <a:spAutoFit/>
          </a:bodyPr>
          <a:lstStyle/>
          <a:p>
            <a:pPr marL="734059" lvl="1" indent="-367030" algn="l">
              <a:lnSpc>
                <a:spcPts val="5556"/>
              </a:lnSpc>
              <a:buFont typeface="Arial"/>
              <a:buChar char="•"/>
            </a:pPr>
            <a:r>
              <a:rPr lang="en-US" sz="3399">
                <a:solidFill>
                  <a:srgbClr val="FFFFFF"/>
                </a:solidFill>
                <a:latin typeface="DejaVu Serif"/>
                <a:ea typeface="DejaVu Serif"/>
                <a:cs typeface="DejaVu Serif"/>
                <a:sym typeface="DejaVu Serif"/>
              </a:rPr>
              <a:t>Dự án “Xe tự hành tránh vật cản” là mô hình robot thông minh, sử dụng cảm biến để phát hiện và né tránh vật cản mà không cần điều khiển trực tiếp từ con người.</a:t>
            </a:r>
          </a:p>
          <a:p>
            <a:pPr marL="734059" lvl="1" indent="-367030" algn="l">
              <a:lnSpc>
                <a:spcPts val="5556"/>
              </a:lnSpc>
              <a:buFont typeface="Arial"/>
              <a:buChar char="•"/>
            </a:pPr>
            <a:r>
              <a:rPr lang="en-US" sz="3399">
                <a:solidFill>
                  <a:srgbClr val="FFFFFF"/>
                </a:solidFill>
                <a:latin typeface="DejaVu Serif"/>
                <a:ea typeface="DejaVu Serif"/>
                <a:cs typeface="DejaVu Serif"/>
                <a:sym typeface="DejaVu Serif"/>
              </a:rPr>
              <a:t>Mục tiêu: Thiết kế xe tự hành cơ bản, ứng dụng trong giáo dục STEM, giao thông thông minh, và robot phục vụ.</a:t>
            </a:r>
          </a:p>
        </p:txBody>
      </p:sp>
    </p:spTree>
  </p:cSld>
  <p:clrMapOvr>
    <a:masterClrMapping/>
  </p:clrMapOvr>
  <p:transition spd="slow">
    <p:cover dir="r"/>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2161E"/>
        </a:solidFill>
        <a:effectLst/>
      </p:bgPr>
    </p:bg>
    <p:spTree>
      <p:nvGrpSpPr>
        <p:cNvPr id="1" name=""/>
        <p:cNvGrpSpPr/>
        <p:nvPr/>
      </p:nvGrpSpPr>
      <p:grpSpPr>
        <a:xfrm>
          <a:off x="0" y="0"/>
          <a:ext cx="0" cy="0"/>
          <a:chOff x="0" y="0"/>
          <a:chExt cx="0" cy="0"/>
        </a:xfrm>
      </p:grpSpPr>
      <p:sp>
        <p:nvSpPr>
          <p:cNvPr id="2" name="Freeform 2"/>
          <p:cNvSpPr/>
          <p:nvPr/>
        </p:nvSpPr>
        <p:spPr>
          <a:xfrm>
            <a:off x="4294327" y="-593671"/>
            <a:ext cx="8834695" cy="1622371"/>
          </a:xfrm>
          <a:custGeom>
            <a:avLst/>
            <a:gdLst/>
            <a:ahLst/>
            <a:cxnLst/>
            <a:rect l="l" t="t" r="r" b="b"/>
            <a:pathLst>
              <a:path w="8834695" h="1622371">
                <a:moveTo>
                  <a:pt x="0" y="0"/>
                </a:moveTo>
                <a:lnTo>
                  <a:pt x="8834695" y="0"/>
                </a:lnTo>
                <a:lnTo>
                  <a:pt x="8834695" y="1622371"/>
                </a:lnTo>
                <a:lnTo>
                  <a:pt x="0" y="162237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10154639" y="-19050"/>
            <a:ext cx="12503086" cy="10287000"/>
            <a:chOff x="0" y="0"/>
            <a:chExt cx="16670782" cy="13716000"/>
          </a:xfrm>
        </p:grpSpPr>
        <p:sp>
          <p:nvSpPr>
            <p:cNvPr id="4" name="Freeform 4"/>
            <p:cNvSpPr/>
            <p:nvPr/>
          </p:nvSpPr>
          <p:spPr>
            <a:xfrm>
              <a:off x="0" y="0"/>
              <a:ext cx="16670782" cy="13716000"/>
            </a:xfrm>
            <a:custGeom>
              <a:avLst/>
              <a:gdLst/>
              <a:ahLst/>
              <a:cxnLst/>
              <a:rect l="l" t="t" r="r" b="b"/>
              <a:pathLst>
                <a:path w="16670782" h="13716000">
                  <a:moveTo>
                    <a:pt x="9255506" y="6858000"/>
                  </a:moveTo>
                  <a:lnTo>
                    <a:pt x="16670782" y="13716000"/>
                  </a:lnTo>
                  <a:lnTo>
                    <a:pt x="7415276" y="13716000"/>
                  </a:lnTo>
                  <a:lnTo>
                    <a:pt x="0" y="6858000"/>
                  </a:lnTo>
                  <a:lnTo>
                    <a:pt x="7415276" y="0"/>
                  </a:lnTo>
                  <a:lnTo>
                    <a:pt x="16670782" y="0"/>
                  </a:lnTo>
                  <a:lnTo>
                    <a:pt x="9255506" y="6858000"/>
                  </a:lnTo>
                  <a:close/>
                </a:path>
              </a:pathLst>
            </a:custGeom>
            <a:gradFill rotWithShape="1">
              <a:gsLst>
                <a:gs pos="0">
                  <a:srgbClr val="5DE0E6">
                    <a:alpha val="100000"/>
                  </a:srgbClr>
                </a:gs>
                <a:gs pos="100000">
                  <a:srgbClr val="004AAD">
                    <a:alpha val="100000"/>
                  </a:srgbClr>
                </a:gs>
              </a:gsLst>
              <a:lin ang="0"/>
            </a:gradFill>
          </p:spPr>
        </p:sp>
      </p:grpSp>
      <p:sp>
        <p:nvSpPr>
          <p:cNvPr id="5" name="TextBox 5"/>
          <p:cNvSpPr txBox="1"/>
          <p:nvPr/>
        </p:nvSpPr>
        <p:spPr>
          <a:xfrm>
            <a:off x="554162" y="2637630"/>
            <a:ext cx="10239018" cy="5603700"/>
          </a:xfrm>
          <a:prstGeom prst="rect">
            <a:avLst/>
          </a:prstGeom>
        </p:spPr>
        <p:txBody>
          <a:bodyPr lIns="0" tIns="0" rIns="0" bIns="0" rtlCol="0" anchor="t">
            <a:spAutoFit/>
          </a:bodyPr>
          <a:lstStyle/>
          <a:p>
            <a:pPr marL="1468112" lvl="2" indent="-489371" algn="l">
              <a:lnSpc>
                <a:spcPts val="5556"/>
              </a:lnSpc>
              <a:buFont typeface="Arial"/>
              <a:buChar char="⚬"/>
            </a:pPr>
            <a:r>
              <a:rPr lang="en-US" sz="3399">
                <a:solidFill>
                  <a:srgbClr val="FFFFFF"/>
                </a:solidFill>
                <a:latin typeface="DejaVu Serif"/>
                <a:ea typeface="DejaVu Serif"/>
                <a:cs typeface="DejaVu Serif"/>
                <a:sym typeface="DejaVu Serif"/>
              </a:rPr>
              <a:t>Phát hiện vật cản bằng cảm biến siêu âm HC-SR04.</a:t>
            </a:r>
          </a:p>
          <a:p>
            <a:pPr marL="1468112" lvl="2" indent="-489371" algn="l">
              <a:lnSpc>
                <a:spcPts val="5556"/>
              </a:lnSpc>
              <a:buFont typeface="Arial"/>
              <a:buChar char="⚬"/>
            </a:pPr>
            <a:r>
              <a:rPr lang="en-US" sz="3399">
                <a:solidFill>
                  <a:srgbClr val="FFFFFF"/>
                </a:solidFill>
                <a:latin typeface="DejaVu Serif"/>
                <a:ea typeface="DejaVu Serif"/>
                <a:cs typeface="DejaVu Serif"/>
                <a:sym typeface="DejaVu Serif"/>
              </a:rPr>
              <a:t>Điều hướng tự động: Tiến, lùi, rẽ trái/phải để tránh va chạm.</a:t>
            </a:r>
          </a:p>
          <a:p>
            <a:pPr marL="1468112" lvl="2" indent="-489371" algn="l">
              <a:lnSpc>
                <a:spcPts val="5556"/>
              </a:lnSpc>
              <a:buFont typeface="Arial"/>
              <a:buChar char="⚬"/>
            </a:pPr>
            <a:r>
              <a:rPr lang="en-US" sz="3399">
                <a:solidFill>
                  <a:srgbClr val="FFFFFF"/>
                </a:solidFill>
                <a:latin typeface="DejaVu Serif"/>
                <a:ea typeface="DejaVu Serif"/>
                <a:cs typeface="DejaVu Serif"/>
                <a:sym typeface="DejaVu Serif"/>
              </a:rPr>
              <a:t>Quét môi trường với servo SG90 (góc 0°-180°).</a:t>
            </a:r>
          </a:p>
          <a:p>
            <a:pPr marL="1468112" lvl="2" indent="-489371" algn="l">
              <a:lnSpc>
                <a:spcPts val="5556"/>
              </a:lnSpc>
              <a:buFont typeface="Arial"/>
              <a:buChar char="⚬"/>
            </a:pPr>
            <a:r>
              <a:rPr lang="en-US" sz="3399">
                <a:solidFill>
                  <a:srgbClr val="FFFFFF"/>
                </a:solidFill>
                <a:latin typeface="DejaVu Serif"/>
                <a:ea typeface="DejaVu Serif"/>
                <a:cs typeface="DejaVu Serif"/>
                <a:sym typeface="DejaVu Serif"/>
              </a:rPr>
              <a:t>Tốc độ di chuyển: 0.2-0.5 m/s, phản hồi nhanh trong 0.1-0.5 giây.</a:t>
            </a:r>
          </a:p>
        </p:txBody>
      </p:sp>
      <p:grpSp>
        <p:nvGrpSpPr>
          <p:cNvPr id="6" name="Group 6"/>
          <p:cNvGrpSpPr/>
          <p:nvPr/>
        </p:nvGrpSpPr>
        <p:grpSpPr>
          <a:xfrm>
            <a:off x="10793180" y="1712894"/>
            <a:ext cx="8100753" cy="6823111"/>
            <a:chOff x="0" y="0"/>
            <a:chExt cx="964999" cy="812800"/>
          </a:xfrm>
        </p:grpSpPr>
        <p:sp>
          <p:nvSpPr>
            <p:cNvPr id="7" name="Freeform 7"/>
            <p:cNvSpPr/>
            <p:nvPr/>
          </p:nvSpPr>
          <p:spPr>
            <a:xfrm flipH="1">
              <a:off x="0" y="0"/>
              <a:ext cx="964998" cy="812800"/>
            </a:xfrm>
            <a:custGeom>
              <a:avLst/>
              <a:gdLst/>
              <a:ahLst/>
              <a:cxnLst/>
              <a:rect l="l" t="t" r="r" b="b"/>
              <a:pathLst>
                <a:path w="964998" h="812800">
                  <a:moveTo>
                    <a:pt x="964998" y="0"/>
                  </a:moveTo>
                  <a:lnTo>
                    <a:pt x="0" y="0"/>
                  </a:lnTo>
                  <a:lnTo>
                    <a:pt x="0" y="812800"/>
                  </a:lnTo>
                  <a:lnTo>
                    <a:pt x="964998" y="812800"/>
                  </a:lnTo>
                  <a:close/>
                </a:path>
              </a:pathLst>
            </a:custGeom>
            <a:blipFill>
              <a:blip r:embed="rId4"/>
              <a:stretch>
                <a:fillRect l="-6152" r="-6152"/>
              </a:stretch>
            </a:blipFill>
          </p:spPr>
        </p:sp>
      </p:grpSp>
      <p:sp>
        <p:nvSpPr>
          <p:cNvPr id="8" name="TextBox 8"/>
          <p:cNvSpPr txBox="1"/>
          <p:nvPr/>
        </p:nvSpPr>
        <p:spPr>
          <a:xfrm>
            <a:off x="6947830" y="156130"/>
            <a:ext cx="5548970" cy="654817"/>
          </a:xfrm>
          <a:prstGeom prst="rect">
            <a:avLst/>
          </a:prstGeom>
        </p:spPr>
        <p:txBody>
          <a:bodyPr wrap="square" lIns="0" tIns="0" rIns="0" bIns="0" rtlCol="0" anchor="t">
            <a:spAutoFit/>
          </a:bodyPr>
          <a:lstStyle/>
          <a:p>
            <a:pPr algn="ctr">
              <a:lnSpc>
                <a:spcPts val="5382"/>
              </a:lnSpc>
              <a:spcBef>
                <a:spcPct val="0"/>
              </a:spcBef>
            </a:pPr>
            <a:r>
              <a:rPr lang="en-US" sz="3844" b="1">
                <a:solidFill>
                  <a:srgbClr val="F8F8F8"/>
                </a:solidFill>
                <a:latin typeface="DejaVu Serif Bold"/>
                <a:ea typeface="DejaVu Serif Bold"/>
                <a:cs typeface="DejaVu Serif Bold"/>
                <a:sym typeface="DejaVu Serif Bold"/>
              </a:rPr>
              <a:t>I. Giới thiệu đề tài</a:t>
            </a:r>
          </a:p>
        </p:txBody>
      </p:sp>
      <p:sp>
        <p:nvSpPr>
          <p:cNvPr id="9" name="TextBox 9"/>
          <p:cNvSpPr txBox="1"/>
          <p:nvPr/>
        </p:nvSpPr>
        <p:spPr>
          <a:xfrm>
            <a:off x="1144860" y="1685504"/>
            <a:ext cx="6292751" cy="688975"/>
          </a:xfrm>
          <a:prstGeom prst="rect">
            <a:avLst/>
          </a:prstGeom>
        </p:spPr>
        <p:txBody>
          <a:bodyPr lIns="0" tIns="0" rIns="0" bIns="0" rtlCol="0" anchor="t">
            <a:spAutoFit/>
          </a:bodyPr>
          <a:lstStyle/>
          <a:p>
            <a:pPr algn="ctr">
              <a:lnSpc>
                <a:spcPts val="5600"/>
              </a:lnSpc>
              <a:spcBef>
                <a:spcPct val="0"/>
              </a:spcBef>
            </a:pPr>
            <a:r>
              <a:rPr lang="en-US" sz="4000" b="1">
                <a:solidFill>
                  <a:srgbClr val="F8F8F8"/>
                </a:solidFill>
                <a:latin typeface="DejaVu Serif Bold"/>
                <a:ea typeface="DejaVu Serif Bold"/>
                <a:cs typeface="DejaVu Serif Bold"/>
                <a:sym typeface="DejaVu Serif Bold"/>
              </a:rPr>
              <a:t>2. MỤC TIÊU CỦA XE </a:t>
            </a:r>
          </a:p>
        </p:txBody>
      </p:sp>
    </p:spTree>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2161E"/>
        </a:solidFill>
        <a:effectLst/>
      </p:bgPr>
    </p:bg>
    <p:spTree>
      <p:nvGrpSpPr>
        <p:cNvPr id="1" name=""/>
        <p:cNvGrpSpPr/>
        <p:nvPr/>
      </p:nvGrpSpPr>
      <p:grpSpPr>
        <a:xfrm>
          <a:off x="0" y="0"/>
          <a:ext cx="0" cy="0"/>
          <a:chOff x="0" y="0"/>
          <a:chExt cx="0" cy="0"/>
        </a:xfrm>
      </p:grpSpPr>
      <p:sp>
        <p:nvSpPr>
          <p:cNvPr id="2" name="Freeform 2"/>
          <p:cNvSpPr/>
          <p:nvPr/>
        </p:nvSpPr>
        <p:spPr>
          <a:xfrm>
            <a:off x="12322739" y="0"/>
            <a:ext cx="5965261" cy="12632562"/>
          </a:xfrm>
          <a:custGeom>
            <a:avLst/>
            <a:gdLst/>
            <a:ahLst/>
            <a:cxnLst/>
            <a:rect l="l" t="t" r="r" b="b"/>
            <a:pathLst>
              <a:path w="5965261" h="12632562">
                <a:moveTo>
                  <a:pt x="0" y="0"/>
                </a:moveTo>
                <a:lnTo>
                  <a:pt x="5965261" y="0"/>
                </a:lnTo>
                <a:lnTo>
                  <a:pt x="5965261" y="12632562"/>
                </a:lnTo>
                <a:lnTo>
                  <a:pt x="0" y="12632562"/>
                </a:lnTo>
                <a:lnTo>
                  <a:pt x="0" y="0"/>
                </a:lnTo>
                <a:close/>
              </a:path>
            </a:pathLst>
          </a:custGeom>
          <a:blipFill>
            <a:blip r:embed="rId2">
              <a:extLst>
                <a:ext uri="{96DAC541-7B7A-43D3-8B79-37D633B846F1}">
                  <asvg:svgBlip xmlns:asvg="http://schemas.microsoft.com/office/drawing/2016/SVG/main" r:embed="rId3"/>
                </a:ext>
              </a:extLst>
            </a:blip>
            <a:stretch>
              <a:fillRect l="-95964" r="-95964"/>
            </a:stretch>
          </a:blipFill>
        </p:spPr>
      </p:sp>
      <p:sp>
        <p:nvSpPr>
          <p:cNvPr id="3" name="Freeform 3"/>
          <p:cNvSpPr/>
          <p:nvPr/>
        </p:nvSpPr>
        <p:spPr>
          <a:xfrm>
            <a:off x="4309215" y="-593671"/>
            <a:ext cx="8834695" cy="1622371"/>
          </a:xfrm>
          <a:custGeom>
            <a:avLst/>
            <a:gdLst/>
            <a:ahLst/>
            <a:cxnLst/>
            <a:rect l="l" t="t" r="r" b="b"/>
            <a:pathLst>
              <a:path w="8834695" h="1622371">
                <a:moveTo>
                  <a:pt x="0" y="0"/>
                </a:moveTo>
                <a:lnTo>
                  <a:pt x="8834694" y="0"/>
                </a:lnTo>
                <a:lnTo>
                  <a:pt x="8834694" y="1622371"/>
                </a:lnTo>
                <a:lnTo>
                  <a:pt x="0" y="162237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4" name="Group 4"/>
          <p:cNvGrpSpPr/>
          <p:nvPr/>
        </p:nvGrpSpPr>
        <p:grpSpPr>
          <a:xfrm>
            <a:off x="11207888" y="2264022"/>
            <a:ext cx="6670090" cy="5758956"/>
            <a:chOff x="0" y="0"/>
            <a:chExt cx="10793360" cy="9318988"/>
          </a:xfrm>
        </p:grpSpPr>
        <p:sp>
          <p:nvSpPr>
            <p:cNvPr id="5" name="Freeform 5"/>
            <p:cNvSpPr/>
            <p:nvPr/>
          </p:nvSpPr>
          <p:spPr>
            <a:xfrm flipH="1">
              <a:off x="0" y="0"/>
              <a:ext cx="10793349" cy="9319006"/>
            </a:xfrm>
            <a:custGeom>
              <a:avLst/>
              <a:gdLst/>
              <a:ahLst/>
              <a:cxnLst/>
              <a:rect l="l" t="t" r="r" b="b"/>
              <a:pathLst>
                <a:path w="10793349" h="9319006">
                  <a:moveTo>
                    <a:pt x="10793349" y="0"/>
                  </a:moveTo>
                  <a:lnTo>
                    <a:pt x="0" y="0"/>
                  </a:lnTo>
                  <a:lnTo>
                    <a:pt x="0" y="9319006"/>
                  </a:lnTo>
                  <a:lnTo>
                    <a:pt x="10793349" y="9319006"/>
                  </a:lnTo>
                  <a:lnTo>
                    <a:pt x="10793349" y="0"/>
                  </a:lnTo>
                  <a:close/>
                </a:path>
              </a:pathLst>
            </a:custGeom>
            <a:blipFill>
              <a:blip r:embed="rId6"/>
              <a:stretch>
                <a:fillRect l="-7560" r="-7560"/>
              </a:stretch>
            </a:blipFill>
          </p:spPr>
        </p:sp>
      </p:grpSp>
      <p:sp>
        <p:nvSpPr>
          <p:cNvPr id="6" name="Freeform 6"/>
          <p:cNvSpPr/>
          <p:nvPr/>
        </p:nvSpPr>
        <p:spPr>
          <a:xfrm>
            <a:off x="0" y="0"/>
            <a:ext cx="3392771" cy="3392771"/>
          </a:xfrm>
          <a:custGeom>
            <a:avLst/>
            <a:gdLst/>
            <a:ahLst/>
            <a:cxnLst/>
            <a:rect l="l" t="t" r="r" b="b"/>
            <a:pathLst>
              <a:path w="3392771" h="3392771">
                <a:moveTo>
                  <a:pt x="0" y="0"/>
                </a:moveTo>
                <a:lnTo>
                  <a:pt x="3392771" y="0"/>
                </a:lnTo>
                <a:lnTo>
                  <a:pt x="3392771" y="3392771"/>
                </a:lnTo>
                <a:lnTo>
                  <a:pt x="0" y="339277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7" name="TextBox 7"/>
          <p:cNvSpPr txBox="1"/>
          <p:nvPr/>
        </p:nvSpPr>
        <p:spPr>
          <a:xfrm>
            <a:off x="1028700" y="2374784"/>
            <a:ext cx="9021902" cy="6308549"/>
          </a:xfrm>
          <a:prstGeom prst="rect">
            <a:avLst/>
          </a:prstGeom>
        </p:spPr>
        <p:txBody>
          <a:bodyPr lIns="0" tIns="0" rIns="0" bIns="0" rtlCol="0" anchor="t">
            <a:spAutoFit/>
          </a:bodyPr>
          <a:lstStyle/>
          <a:p>
            <a:pPr marL="763122" lvl="2" indent="-254374" algn="just">
              <a:lnSpc>
                <a:spcPts val="5556"/>
              </a:lnSpc>
              <a:buFont typeface="Arial"/>
              <a:buChar char="⚬"/>
            </a:pPr>
            <a:r>
              <a:rPr lang="en-US" sz="3399">
                <a:solidFill>
                  <a:srgbClr val="FFFFFF"/>
                </a:solidFill>
                <a:latin typeface="DejaVu Serif"/>
                <a:ea typeface="DejaVu Serif"/>
                <a:cs typeface="DejaVu Serif"/>
                <a:sym typeface="DejaVu Serif"/>
              </a:rPr>
              <a:t>Để chế tạo mô hình xe tự hành né vật cản, cần sử dụng các linh kiện cơ bản như: Arduino Uno, cảm biến siêu âm, module L298N, động cơ, bánh xe, servo, khay pin và pin. </a:t>
            </a:r>
          </a:p>
          <a:p>
            <a:pPr marL="763122" lvl="2" indent="-254374" algn="just">
              <a:lnSpc>
                <a:spcPts val="5556"/>
              </a:lnSpc>
              <a:buFont typeface="Arial"/>
              <a:buChar char="⚬"/>
            </a:pPr>
            <a:r>
              <a:rPr lang="en-US" sz="3399">
                <a:solidFill>
                  <a:srgbClr val="FFFFFF"/>
                </a:solidFill>
                <a:latin typeface="DejaVu Serif"/>
                <a:ea typeface="DejaVu Serif"/>
                <a:cs typeface="DejaVu Serif"/>
                <a:sym typeface="DejaVu Serif"/>
              </a:rPr>
              <a:t>Các linh kiện này phối hợp với nhau giúp xe có thể di chuyển và tự động phát hiện, né tránh chướng ngại vật hiệu quả.</a:t>
            </a:r>
          </a:p>
        </p:txBody>
      </p:sp>
      <p:sp>
        <p:nvSpPr>
          <p:cNvPr id="8" name="TextBox 8"/>
          <p:cNvSpPr txBox="1"/>
          <p:nvPr/>
        </p:nvSpPr>
        <p:spPr>
          <a:xfrm>
            <a:off x="6787477" y="141314"/>
            <a:ext cx="5965261" cy="654817"/>
          </a:xfrm>
          <a:prstGeom prst="rect">
            <a:avLst/>
          </a:prstGeom>
        </p:spPr>
        <p:txBody>
          <a:bodyPr wrap="square" lIns="0" tIns="0" rIns="0" bIns="0" rtlCol="0" anchor="t">
            <a:spAutoFit/>
          </a:bodyPr>
          <a:lstStyle/>
          <a:p>
            <a:pPr algn="ctr">
              <a:lnSpc>
                <a:spcPts val="5382"/>
              </a:lnSpc>
              <a:spcBef>
                <a:spcPct val="0"/>
              </a:spcBef>
            </a:pPr>
            <a:r>
              <a:rPr lang="en-US" sz="3844" b="1">
                <a:solidFill>
                  <a:srgbClr val="F8F8F8"/>
                </a:solidFill>
                <a:latin typeface="DejaVu Serif Bold"/>
                <a:ea typeface="DejaVu Serif Bold"/>
                <a:cs typeface="DejaVu Serif Bold"/>
                <a:sym typeface="DejaVu Serif Bold"/>
              </a:rPr>
              <a:t>II. Thiết kế hệ thống</a:t>
            </a:r>
          </a:p>
        </p:txBody>
      </p:sp>
      <p:sp>
        <p:nvSpPr>
          <p:cNvPr id="9" name="TextBox 9"/>
          <p:cNvSpPr txBox="1"/>
          <p:nvPr/>
        </p:nvSpPr>
        <p:spPr>
          <a:xfrm>
            <a:off x="1028700" y="1670617"/>
            <a:ext cx="8157716" cy="688975"/>
          </a:xfrm>
          <a:prstGeom prst="rect">
            <a:avLst/>
          </a:prstGeom>
        </p:spPr>
        <p:txBody>
          <a:bodyPr lIns="0" tIns="0" rIns="0" bIns="0" rtlCol="0" anchor="t">
            <a:spAutoFit/>
          </a:bodyPr>
          <a:lstStyle/>
          <a:p>
            <a:pPr algn="ctr">
              <a:lnSpc>
                <a:spcPts val="5600"/>
              </a:lnSpc>
              <a:spcBef>
                <a:spcPct val="0"/>
              </a:spcBef>
            </a:pPr>
            <a:r>
              <a:rPr lang="en-US" sz="4000" b="1">
                <a:solidFill>
                  <a:srgbClr val="F8F8F8"/>
                </a:solidFill>
                <a:latin typeface="DejaVu Serif Bold"/>
                <a:ea typeface="DejaVu Serif Bold"/>
                <a:cs typeface="DejaVu Serif Bold"/>
                <a:sym typeface="DejaVu Serif Bold"/>
              </a:rPr>
              <a:t>1. GIỚI THIỆU PHẦN CỨNG </a:t>
            </a:r>
          </a:p>
        </p:txBody>
      </p:sp>
    </p:spTree>
  </p:cSld>
  <p:clrMapOvr>
    <a:masterClrMapping/>
  </p:clrMapOvr>
  <p:transition spd="slow">
    <p:cover dir="u"/>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2161E"/>
        </a:solidFill>
        <a:effectLst/>
      </p:bgPr>
    </p:bg>
    <p:spTree>
      <p:nvGrpSpPr>
        <p:cNvPr id="1" name=""/>
        <p:cNvGrpSpPr/>
        <p:nvPr/>
      </p:nvGrpSpPr>
      <p:grpSpPr>
        <a:xfrm>
          <a:off x="0" y="0"/>
          <a:ext cx="0" cy="0"/>
          <a:chOff x="0" y="0"/>
          <a:chExt cx="0" cy="0"/>
        </a:xfrm>
      </p:grpSpPr>
      <p:sp>
        <p:nvSpPr>
          <p:cNvPr id="2" name="Freeform 2"/>
          <p:cNvSpPr/>
          <p:nvPr/>
        </p:nvSpPr>
        <p:spPr>
          <a:xfrm>
            <a:off x="4309215" y="-593671"/>
            <a:ext cx="8834695" cy="1622371"/>
          </a:xfrm>
          <a:custGeom>
            <a:avLst/>
            <a:gdLst/>
            <a:ahLst/>
            <a:cxnLst/>
            <a:rect l="l" t="t" r="r" b="b"/>
            <a:pathLst>
              <a:path w="8834695" h="1622371">
                <a:moveTo>
                  <a:pt x="0" y="0"/>
                </a:moveTo>
                <a:lnTo>
                  <a:pt x="8834694" y="0"/>
                </a:lnTo>
                <a:lnTo>
                  <a:pt x="8834694" y="1622371"/>
                </a:lnTo>
                <a:lnTo>
                  <a:pt x="0" y="162237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6324600" y="148415"/>
            <a:ext cx="7004723" cy="654817"/>
          </a:xfrm>
          <a:prstGeom prst="rect">
            <a:avLst/>
          </a:prstGeom>
        </p:spPr>
        <p:txBody>
          <a:bodyPr wrap="square" lIns="0" tIns="0" rIns="0" bIns="0" rtlCol="0" anchor="t">
            <a:spAutoFit/>
          </a:bodyPr>
          <a:lstStyle/>
          <a:p>
            <a:pPr algn="ctr">
              <a:lnSpc>
                <a:spcPts val="5382"/>
              </a:lnSpc>
              <a:spcBef>
                <a:spcPct val="0"/>
              </a:spcBef>
            </a:pPr>
            <a:r>
              <a:rPr lang="en-US" sz="3844" b="1">
                <a:solidFill>
                  <a:srgbClr val="F8F8F8"/>
                </a:solidFill>
                <a:latin typeface="DejaVu Serif Bold"/>
                <a:ea typeface="DejaVu Serif Bold"/>
                <a:cs typeface="DejaVu Serif Bold"/>
                <a:sym typeface="DejaVu Serif Bold"/>
              </a:rPr>
              <a:t>II. Thiết kế hệ thống</a:t>
            </a:r>
          </a:p>
        </p:txBody>
      </p:sp>
      <p:grpSp>
        <p:nvGrpSpPr>
          <p:cNvPr id="4" name="Group 4"/>
          <p:cNvGrpSpPr/>
          <p:nvPr/>
        </p:nvGrpSpPr>
        <p:grpSpPr>
          <a:xfrm>
            <a:off x="12861990" y="2354571"/>
            <a:ext cx="2971153" cy="2685179"/>
            <a:chOff x="0" y="0"/>
            <a:chExt cx="7545912" cy="6819617"/>
          </a:xfrm>
        </p:grpSpPr>
        <p:sp>
          <p:nvSpPr>
            <p:cNvPr id="5" name="Freeform 5"/>
            <p:cNvSpPr/>
            <p:nvPr/>
          </p:nvSpPr>
          <p:spPr>
            <a:xfrm>
              <a:off x="0" y="0"/>
              <a:ext cx="7545959" cy="6819646"/>
            </a:xfrm>
            <a:custGeom>
              <a:avLst/>
              <a:gdLst/>
              <a:ahLst/>
              <a:cxnLst/>
              <a:rect l="l" t="t" r="r" b="b"/>
              <a:pathLst>
                <a:path w="7545959" h="6819646">
                  <a:moveTo>
                    <a:pt x="0" y="0"/>
                  </a:moveTo>
                  <a:lnTo>
                    <a:pt x="7545959" y="0"/>
                  </a:lnTo>
                  <a:lnTo>
                    <a:pt x="7545959" y="6819646"/>
                  </a:lnTo>
                  <a:lnTo>
                    <a:pt x="0" y="6819646"/>
                  </a:lnTo>
                  <a:lnTo>
                    <a:pt x="0" y="0"/>
                  </a:lnTo>
                  <a:close/>
                </a:path>
              </a:pathLst>
            </a:custGeom>
            <a:blipFill>
              <a:blip r:embed="rId4"/>
              <a:stretch>
                <a:fillRect t="-5436" b="-5436"/>
              </a:stretch>
            </a:blipFill>
          </p:spPr>
        </p:sp>
      </p:grpSp>
      <p:sp>
        <p:nvSpPr>
          <p:cNvPr id="6" name="Freeform 6"/>
          <p:cNvSpPr/>
          <p:nvPr/>
        </p:nvSpPr>
        <p:spPr>
          <a:xfrm>
            <a:off x="1354274" y="2823891"/>
            <a:ext cx="3297409" cy="2215859"/>
          </a:xfrm>
          <a:custGeom>
            <a:avLst/>
            <a:gdLst/>
            <a:ahLst/>
            <a:cxnLst/>
            <a:rect l="l" t="t" r="r" b="b"/>
            <a:pathLst>
              <a:path w="3297409" h="2215859">
                <a:moveTo>
                  <a:pt x="0" y="0"/>
                </a:moveTo>
                <a:lnTo>
                  <a:pt x="3297409" y="0"/>
                </a:lnTo>
                <a:lnTo>
                  <a:pt x="3297409" y="2215859"/>
                </a:lnTo>
                <a:lnTo>
                  <a:pt x="0" y="2215859"/>
                </a:lnTo>
                <a:lnTo>
                  <a:pt x="0" y="0"/>
                </a:lnTo>
                <a:close/>
              </a:path>
            </a:pathLst>
          </a:custGeom>
          <a:blipFill>
            <a:blip r:embed="rId5"/>
            <a:stretch>
              <a:fillRect/>
            </a:stretch>
          </a:blipFill>
        </p:spPr>
      </p:sp>
      <p:sp>
        <p:nvSpPr>
          <p:cNvPr id="7" name="Freeform 7"/>
          <p:cNvSpPr/>
          <p:nvPr/>
        </p:nvSpPr>
        <p:spPr>
          <a:xfrm>
            <a:off x="1354274" y="6677340"/>
            <a:ext cx="3741646" cy="2102805"/>
          </a:xfrm>
          <a:custGeom>
            <a:avLst/>
            <a:gdLst/>
            <a:ahLst/>
            <a:cxnLst/>
            <a:rect l="l" t="t" r="r" b="b"/>
            <a:pathLst>
              <a:path w="3741646" h="2102805">
                <a:moveTo>
                  <a:pt x="0" y="0"/>
                </a:moveTo>
                <a:lnTo>
                  <a:pt x="3741646" y="0"/>
                </a:lnTo>
                <a:lnTo>
                  <a:pt x="3741646" y="2102805"/>
                </a:lnTo>
                <a:lnTo>
                  <a:pt x="0" y="2102805"/>
                </a:lnTo>
                <a:lnTo>
                  <a:pt x="0" y="0"/>
                </a:lnTo>
                <a:close/>
              </a:path>
            </a:pathLst>
          </a:custGeom>
          <a:blipFill>
            <a:blip r:embed="rId6"/>
            <a:stretch>
              <a:fillRect/>
            </a:stretch>
          </a:blipFill>
        </p:spPr>
      </p:sp>
      <p:sp>
        <p:nvSpPr>
          <p:cNvPr id="8" name="Freeform 8"/>
          <p:cNvSpPr/>
          <p:nvPr/>
        </p:nvSpPr>
        <p:spPr>
          <a:xfrm>
            <a:off x="12752321" y="6677340"/>
            <a:ext cx="3519527" cy="2557523"/>
          </a:xfrm>
          <a:custGeom>
            <a:avLst/>
            <a:gdLst/>
            <a:ahLst/>
            <a:cxnLst/>
            <a:rect l="l" t="t" r="r" b="b"/>
            <a:pathLst>
              <a:path w="3519527" h="2557523">
                <a:moveTo>
                  <a:pt x="0" y="0"/>
                </a:moveTo>
                <a:lnTo>
                  <a:pt x="3519528" y="0"/>
                </a:lnTo>
                <a:lnTo>
                  <a:pt x="3519528" y="2557523"/>
                </a:lnTo>
                <a:lnTo>
                  <a:pt x="0" y="2557523"/>
                </a:lnTo>
                <a:lnTo>
                  <a:pt x="0" y="0"/>
                </a:lnTo>
                <a:close/>
              </a:path>
            </a:pathLst>
          </a:custGeom>
          <a:blipFill>
            <a:blip r:embed="rId7"/>
            <a:stretch>
              <a:fillRect/>
            </a:stretch>
          </a:blipFill>
        </p:spPr>
      </p:sp>
      <p:sp>
        <p:nvSpPr>
          <p:cNvPr id="9" name="Freeform 9"/>
          <p:cNvSpPr/>
          <p:nvPr/>
        </p:nvSpPr>
        <p:spPr>
          <a:xfrm>
            <a:off x="7061343" y="3865101"/>
            <a:ext cx="3390986" cy="3390986"/>
          </a:xfrm>
          <a:custGeom>
            <a:avLst/>
            <a:gdLst/>
            <a:ahLst/>
            <a:cxnLst/>
            <a:rect l="l" t="t" r="r" b="b"/>
            <a:pathLst>
              <a:path w="3390986" h="3390986">
                <a:moveTo>
                  <a:pt x="0" y="0"/>
                </a:moveTo>
                <a:lnTo>
                  <a:pt x="3390986" y="0"/>
                </a:lnTo>
                <a:lnTo>
                  <a:pt x="3390986" y="3390986"/>
                </a:lnTo>
                <a:lnTo>
                  <a:pt x="0" y="3390986"/>
                </a:lnTo>
                <a:lnTo>
                  <a:pt x="0" y="0"/>
                </a:lnTo>
                <a:close/>
              </a:path>
            </a:pathLst>
          </a:custGeom>
          <a:blipFill>
            <a:blip r:embed="rId8"/>
            <a:stretch>
              <a:fillRect/>
            </a:stretch>
          </a:blipFill>
        </p:spPr>
      </p:sp>
      <p:sp>
        <p:nvSpPr>
          <p:cNvPr id="10" name="TextBox 10"/>
          <p:cNvSpPr txBox="1"/>
          <p:nvPr/>
        </p:nvSpPr>
        <p:spPr>
          <a:xfrm>
            <a:off x="11442842" y="5203430"/>
            <a:ext cx="6138485" cy="937260"/>
          </a:xfrm>
          <a:prstGeom prst="rect">
            <a:avLst/>
          </a:prstGeom>
        </p:spPr>
        <p:txBody>
          <a:bodyPr lIns="0" tIns="0" rIns="0" bIns="0" rtlCol="0" anchor="t">
            <a:spAutoFit/>
          </a:bodyPr>
          <a:lstStyle/>
          <a:p>
            <a:pPr algn="ctr">
              <a:lnSpc>
                <a:spcPts val="3630"/>
              </a:lnSpc>
            </a:pPr>
            <a:r>
              <a:rPr lang="en-US" sz="3300" b="1">
                <a:solidFill>
                  <a:srgbClr val="FFFFFF"/>
                </a:solidFill>
                <a:latin typeface="DejaVu Sans Bold"/>
                <a:ea typeface="DejaVu Sans Bold"/>
                <a:cs typeface="DejaVu Sans Bold"/>
                <a:sym typeface="DejaVu Sans Bold"/>
              </a:rPr>
              <a:t>Mạch điều khiển động cơ</a:t>
            </a:r>
          </a:p>
          <a:p>
            <a:pPr algn="ctr">
              <a:lnSpc>
                <a:spcPts val="3630"/>
              </a:lnSpc>
            </a:pPr>
            <a:r>
              <a:rPr lang="en-US" sz="3300" b="1">
                <a:solidFill>
                  <a:srgbClr val="FFFFFF"/>
                </a:solidFill>
                <a:latin typeface="DejaVu Sans Bold"/>
                <a:ea typeface="DejaVu Sans Bold"/>
                <a:cs typeface="DejaVu Sans Bold"/>
                <a:sym typeface="DejaVu Sans Bold"/>
              </a:rPr>
              <a:t>L298N</a:t>
            </a:r>
          </a:p>
        </p:txBody>
      </p:sp>
      <p:sp>
        <p:nvSpPr>
          <p:cNvPr id="11" name="TextBox 11"/>
          <p:cNvSpPr txBox="1"/>
          <p:nvPr/>
        </p:nvSpPr>
        <p:spPr>
          <a:xfrm>
            <a:off x="11442842" y="9145345"/>
            <a:ext cx="6138485" cy="480060"/>
          </a:xfrm>
          <a:prstGeom prst="rect">
            <a:avLst/>
          </a:prstGeom>
        </p:spPr>
        <p:txBody>
          <a:bodyPr lIns="0" tIns="0" rIns="0" bIns="0" rtlCol="0" anchor="t">
            <a:spAutoFit/>
          </a:bodyPr>
          <a:lstStyle/>
          <a:p>
            <a:pPr algn="ctr">
              <a:lnSpc>
                <a:spcPts val="3630"/>
              </a:lnSpc>
            </a:pPr>
            <a:r>
              <a:rPr lang="en-US" sz="3300" b="1">
                <a:solidFill>
                  <a:srgbClr val="FFFFFF"/>
                </a:solidFill>
                <a:latin typeface="DejaVu Sans Bold"/>
                <a:ea typeface="DejaVu Sans Bold"/>
                <a:cs typeface="DejaVu Sans Bold"/>
                <a:sym typeface="DejaVu Sans Bold"/>
              </a:rPr>
              <a:t>Động cơ servo</a:t>
            </a:r>
          </a:p>
        </p:txBody>
      </p:sp>
      <p:sp>
        <p:nvSpPr>
          <p:cNvPr id="12" name="TextBox 12"/>
          <p:cNvSpPr txBox="1"/>
          <p:nvPr/>
        </p:nvSpPr>
        <p:spPr>
          <a:xfrm>
            <a:off x="5687594" y="6522708"/>
            <a:ext cx="6138485" cy="937260"/>
          </a:xfrm>
          <a:prstGeom prst="rect">
            <a:avLst/>
          </a:prstGeom>
        </p:spPr>
        <p:txBody>
          <a:bodyPr lIns="0" tIns="0" rIns="0" bIns="0" rtlCol="0" anchor="t">
            <a:spAutoFit/>
          </a:bodyPr>
          <a:lstStyle/>
          <a:p>
            <a:pPr algn="ctr">
              <a:lnSpc>
                <a:spcPts val="3630"/>
              </a:lnSpc>
            </a:pPr>
            <a:r>
              <a:rPr lang="en-US" sz="3300" b="1">
                <a:solidFill>
                  <a:srgbClr val="FFFFFF"/>
                </a:solidFill>
                <a:latin typeface="DejaVu Sans Bold"/>
                <a:ea typeface="DejaVu Sans Bold"/>
                <a:cs typeface="DejaVu Sans Bold"/>
                <a:sym typeface="DejaVu Sans Bold"/>
              </a:rPr>
              <a:t>Cảm biến siêu âm </a:t>
            </a:r>
          </a:p>
          <a:p>
            <a:pPr algn="ctr">
              <a:lnSpc>
                <a:spcPts val="3630"/>
              </a:lnSpc>
            </a:pPr>
            <a:r>
              <a:rPr lang="en-US" sz="3300" b="1">
                <a:solidFill>
                  <a:srgbClr val="FFFFFF"/>
                </a:solidFill>
                <a:latin typeface="DejaVu Sans Bold"/>
                <a:ea typeface="DejaVu Sans Bold"/>
                <a:cs typeface="DejaVu Sans Bold"/>
                <a:sym typeface="DejaVu Sans Bold"/>
              </a:rPr>
              <a:t>HC-SR04</a:t>
            </a:r>
          </a:p>
        </p:txBody>
      </p:sp>
      <p:sp>
        <p:nvSpPr>
          <p:cNvPr id="13" name="TextBox 13"/>
          <p:cNvSpPr txBox="1"/>
          <p:nvPr/>
        </p:nvSpPr>
        <p:spPr>
          <a:xfrm>
            <a:off x="2094033" y="5182475"/>
            <a:ext cx="1817892" cy="480060"/>
          </a:xfrm>
          <a:prstGeom prst="rect">
            <a:avLst/>
          </a:prstGeom>
        </p:spPr>
        <p:txBody>
          <a:bodyPr lIns="0" tIns="0" rIns="0" bIns="0" rtlCol="0" anchor="t">
            <a:spAutoFit/>
          </a:bodyPr>
          <a:lstStyle/>
          <a:p>
            <a:pPr algn="ctr">
              <a:lnSpc>
                <a:spcPts val="3630"/>
              </a:lnSpc>
            </a:pPr>
            <a:r>
              <a:rPr lang="en-US" sz="3300" b="1">
                <a:solidFill>
                  <a:srgbClr val="FFFFFF"/>
                </a:solidFill>
                <a:latin typeface="DejaVu Sans Bold"/>
                <a:ea typeface="DejaVu Sans Bold"/>
                <a:cs typeface="DejaVu Sans Bold"/>
                <a:sym typeface="DejaVu Sans Bold"/>
              </a:rPr>
              <a:t> ESP32</a:t>
            </a:r>
          </a:p>
        </p:txBody>
      </p:sp>
      <p:sp>
        <p:nvSpPr>
          <p:cNvPr id="14" name="TextBox 14"/>
          <p:cNvSpPr txBox="1"/>
          <p:nvPr/>
        </p:nvSpPr>
        <p:spPr>
          <a:xfrm>
            <a:off x="1296790" y="9094470"/>
            <a:ext cx="3856613" cy="480060"/>
          </a:xfrm>
          <a:prstGeom prst="rect">
            <a:avLst/>
          </a:prstGeom>
        </p:spPr>
        <p:txBody>
          <a:bodyPr lIns="0" tIns="0" rIns="0" bIns="0" rtlCol="0" anchor="t">
            <a:spAutoFit/>
          </a:bodyPr>
          <a:lstStyle/>
          <a:p>
            <a:pPr algn="ctr">
              <a:lnSpc>
                <a:spcPts val="3630"/>
              </a:lnSpc>
            </a:pPr>
            <a:r>
              <a:rPr lang="en-US" sz="3300" b="1">
                <a:solidFill>
                  <a:srgbClr val="FFFFFF"/>
                </a:solidFill>
                <a:latin typeface="DejaVu Sans Bold"/>
                <a:ea typeface="DejaVu Sans Bold"/>
                <a:cs typeface="DejaVu Sans Bold"/>
                <a:sym typeface="DejaVu Sans Bold"/>
              </a:rPr>
              <a:t>Động cơ DC</a:t>
            </a:r>
          </a:p>
        </p:txBody>
      </p:sp>
      <p:sp>
        <p:nvSpPr>
          <p:cNvPr id="15" name="TextBox 15"/>
          <p:cNvSpPr txBox="1"/>
          <p:nvPr/>
        </p:nvSpPr>
        <p:spPr>
          <a:xfrm>
            <a:off x="1028700" y="1670617"/>
            <a:ext cx="8157716" cy="688975"/>
          </a:xfrm>
          <a:prstGeom prst="rect">
            <a:avLst/>
          </a:prstGeom>
        </p:spPr>
        <p:txBody>
          <a:bodyPr lIns="0" tIns="0" rIns="0" bIns="0" rtlCol="0" anchor="t">
            <a:spAutoFit/>
          </a:bodyPr>
          <a:lstStyle/>
          <a:p>
            <a:pPr algn="ctr">
              <a:lnSpc>
                <a:spcPts val="5600"/>
              </a:lnSpc>
              <a:spcBef>
                <a:spcPct val="0"/>
              </a:spcBef>
            </a:pPr>
            <a:r>
              <a:rPr lang="en-US" sz="4000" b="1">
                <a:solidFill>
                  <a:srgbClr val="F8F8F8"/>
                </a:solidFill>
                <a:latin typeface="DejaVu Serif Bold"/>
                <a:ea typeface="DejaVu Serif Bold"/>
                <a:cs typeface="DejaVu Serif Bold"/>
                <a:sym typeface="DejaVu Serif Bold"/>
              </a:rPr>
              <a:t>1. GIỚI THIỆU PHẦN CỨNG </a:t>
            </a:r>
          </a:p>
        </p:txBody>
      </p:sp>
    </p:spTree>
  </p:cSld>
  <p:clrMapOvr>
    <a:masterClrMapping/>
  </p:clrMapOvr>
  <p:transition spd="slow">
    <p:wipe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anim calcmode="lin" valueType="num">
                                      <p:cBhvr>
                                        <p:cTn id="8" dur="500" fill="hold"/>
                                        <p:tgtEl>
                                          <p:spTgt spid="13"/>
                                        </p:tgtEl>
                                        <p:attrNameLst>
                                          <p:attrName>ppt_x</p:attrName>
                                        </p:attrNameLst>
                                      </p:cBhvr>
                                      <p:tavLst>
                                        <p:tav tm="0">
                                          <p:val>
                                            <p:strVal val="#ppt_x"/>
                                          </p:val>
                                        </p:tav>
                                        <p:tav tm="100000">
                                          <p:val>
                                            <p:strVal val="#ppt_x"/>
                                          </p:val>
                                        </p:tav>
                                      </p:tavLst>
                                    </p:anim>
                                    <p:anim calcmode="lin" valueType="num">
                                      <p:cBhvr>
                                        <p:cTn id="9" dur="500" fill="hold"/>
                                        <p:tgtEl>
                                          <p:spTgt spid="13"/>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anim calcmode="lin" valueType="num">
                                      <p:cBhvr>
                                        <p:cTn id="13" dur="500" fill="hold"/>
                                        <p:tgtEl>
                                          <p:spTgt spid="6"/>
                                        </p:tgtEl>
                                        <p:attrNameLst>
                                          <p:attrName>ppt_x</p:attrName>
                                        </p:attrNameLst>
                                      </p:cBhvr>
                                      <p:tavLst>
                                        <p:tav tm="0">
                                          <p:val>
                                            <p:strVal val="#ppt_x"/>
                                          </p:val>
                                        </p:tav>
                                        <p:tav tm="100000">
                                          <p:val>
                                            <p:strVal val="#ppt_x"/>
                                          </p:val>
                                        </p:tav>
                                      </p:tavLst>
                                    </p:anim>
                                    <p:anim calcmode="lin" valueType="num">
                                      <p:cBhvr>
                                        <p:cTn id="14" dur="5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anim calcmode="lin" valueType="num">
                                      <p:cBhvr>
                                        <p:cTn id="20" dur="500" fill="hold"/>
                                        <p:tgtEl>
                                          <p:spTgt spid="12"/>
                                        </p:tgtEl>
                                        <p:attrNameLst>
                                          <p:attrName>ppt_x</p:attrName>
                                        </p:attrNameLst>
                                      </p:cBhvr>
                                      <p:tavLst>
                                        <p:tav tm="0">
                                          <p:val>
                                            <p:strVal val="#ppt_x"/>
                                          </p:val>
                                        </p:tav>
                                        <p:tav tm="100000">
                                          <p:val>
                                            <p:strVal val="#ppt_x"/>
                                          </p:val>
                                        </p:tav>
                                      </p:tavLst>
                                    </p:anim>
                                    <p:anim calcmode="lin" valueType="num">
                                      <p:cBhvr>
                                        <p:cTn id="21" dur="500" fill="hold"/>
                                        <p:tgtEl>
                                          <p:spTgt spid="12"/>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anim calcmode="lin" valueType="num">
                                      <p:cBhvr>
                                        <p:cTn id="25" dur="500" fill="hold"/>
                                        <p:tgtEl>
                                          <p:spTgt spid="9"/>
                                        </p:tgtEl>
                                        <p:attrNameLst>
                                          <p:attrName>ppt_x</p:attrName>
                                        </p:attrNameLst>
                                      </p:cBhvr>
                                      <p:tavLst>
                                        <p:tav tm="0">
                                          <p:val>
                                            <p:strVal val="#ppt_x"/>
                                          </p:val>
                                        </p:tav>
                                        <p:tav tm="100000">
                                          <p:val>
                                            <p:strVal val="#ppt_x"/>
                                          </p:val>
                                        </p:tav>
                                      </p:tavLst>
                                    </p:anim>
                                    <p:anim calcmode="lin" valueType="num">
                                      <p:cBhvr>
                                        <p:cTn id="26" dur="5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fade">
                                      <p:cBhvr>
                                        <p:cTn id="31" dur="500"/>
                                        <p:tgtEl>
                                          <p:spTgt spid="4"/>
                                        </p:tgtEl>
                                      </p:cBhvr>
                                    </p:animEffect>
                                    <p:anim calcmode="lin" valueType="num">
                                      <p:cBhvr>
                                        <p:cTn id="32" dur="500" fill="hold"/>
                                        <p:tgtEl>
                                          <p:spTgt spid="4"/>
                                        </p:tgtEl>
                                        <p:attrNameLst>
                                          <p:attrName>ppt_x</p:attrName>
                                        </p:attrNameLst>
                                      </p:cBhvr>
                                      <p:tavLst>
                                        <p:tav tm="0">
                                          <p:val>
                                            <p:strVal val="#ppt_x"/>
                                          </p:val>
                                        </p:tav>
                                        <p:tav tm="100000">
                                          <p:val>
                                            <p:strVal val="#ppt_x"/>
                                          </p:val>
                                        </p:tav>
                                      </p:tavLst>
                                    </p:anim>
                                    <p:anim calcmode="lin" valueType="num">
                                      <p:cBhvr>
                                        <p:cTn id="33" dur="500" fill="hold"/>
                                        <p:tgtEl>
                                          <p:spTgt spid="4"/>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fade">
                                      <p:cBhvr>
                                        <p:cTn id="36" dur="500"/>
                                        <p:tgtEl>
                                          <p:spTgt spid="10"/>
                                        </p:tgtEl>
                                      </p:cBhvr>
                                    </p:animEffect>
                                    <p:anim calcmode="lin" valueType="num">
                                      <p:cBhvr>
                                        <p:cTn id="37" dur="500" fill="hold"/>
                                        <p:tgtEl>
                                          <p:spTgt spid="10"/>
                                        </p:tgtEl>
                                        <p:attrNameLst>
                                          <p:attrName>ppt_x</p:attrName>
                                        </p:attrNameLst>
                                      </p:cBhvr>
                                      <p:tavLst>
                                        <p:tav tm="0">
                                          <p:val>
                                            <p:strVal val="#ppt_x"/>
                                          </p:val>
                                        </p:tav>
                                        <p:tav tm="100000">
                                          <p:val>
                                            <p:strVal val="#ppt_x"/>
                                          </p:val>
                                        </p:tav>
                                      </p:tavLst>
                                    </p:anim>
                                    <p:anim calcmode="lin" valueType="num">
                                      <p:cBhvr>
                                        <p:cTn id="38" dur="5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nodeType="clickEffect">
                                  <p:stCondLst>
                                    <p:cond delay="0"/>
                                  </p:stCondLst>
                                  <p:childTnLst>
                                    <p:set>
                                      <p:cBhvr>
                                        <p:cTn id="42" dur="1" fill="hold">
                                          <p:stCondLst>
                                            <p:cond delay="0"/>
                                          </p:stCondLst>
                                        </p:cTn>
                                        <p:tgtEl>
                                          <p:spTgt spid="7"/>
                                        </p:tgtEl>
                                        <p:attrNameLst>
                                          <p:attrName>style.visibility</p:attrName>
                                        </p:attrNameLst>
                                      </p:cBhvr>
                                      <p:to>
                                        <p:strVal val="visible"/>
                                      </p:to>
                                    </p:set>
                                    <p:animEffect transition="in" filter="fade">
                                      <p:cBhvr>
                                        <p:cTn id="43" dur="500"/>
                                        <p:tgtEl>
                                          <p:spTgt spid="7"/>
                                        </p:tgtEl>
                                      </p:cBhvr>
                                    </p:animEffect>
                                    <p:anim calcmode="lin" valueType="num">
                                      <p:cBhvr>
                                        <p:cTn id="44" dur="500" fill="hold"/>
                                        <p:tgtEl>
                                          <p:spTgt spid="7"/>
                                        </p:tgtEl>
                                        <p:attrNameLst>
                                          <p:attrName>ppt_x</p:attrName>
                                        </p:attrNameLst>
                                      </p:cBhvr>
                                      <p:tavLst>
                                        <p:tav tm="0">
                                          <p:val>
                                            <p:strVal val="#ppt_x"/>
                                          </p:val>
                                        </p:tav>
                                        <p:tav tm="100000">
                                          <p:val>
                                            <p:strVal val="#ppt_x"/>
                                          </p:val>
                                        </p:tav>
                                      </p:tavLst>
                                    </p:anim>
                                    <p:anim calcmode="lin" valueType="num">
                                      <p:cBhvr>
                                        <p:cTn id="45" dur="500" fill="hold"/>
                                        <p:tgtEl>
                                          <p:spTgt spid="7"/>
                                        </p:tgtEl>
                                        <p:attrNameLst>
                                          <p:attrName>ppt_y</p:attrName>
                                        </p:attrNameLst>
                                      </p:cBhvr>
                                      <p:tavLst>
                                        <p:tav tm="0">
                                          <p:val>
                                            <p:strVal val="#ppt_y+.1"/>
                                          </p:val>
                                        </p:tav>
                                        <p:tav tm="100000">
                                          <p:val>
                                            <p:strVal val="#ppt_y"/>
                                          </p:val>
                                        </p:tav>
                                      </p:tavLst>
                                    </p:anim>
                                  </p:childTnLst>
                                </p:cTn>
                              </p:par>
                              <p:par>
                                <p:cTn id="46" presetID="42" presetClass="entr" presetSubtype="0" fill="hold" grpId="0" nodeType="withEffect">
                                  <p:stCondLst>
                                    <p:cond delay="0"/>
                                  </p:stCondLst>
                                  <p:childTnLst>
                                    <p:set>
                                      <p:cBhvr>
                                        <p:cTn id="47" dur="1" fill="hold">
                                          <p:stCondLst>
                                            <p:cond delay="0"/>
                                          </p:stCondLst>
                                        </p:cTn>
                                        <p:tgtEl>
                                          <p:spTgt spid="14"/>
                                        </p:tgtEl>
                                        <p:attrNameLst>
                                          <p:attrName>style.visibility</p:attrName>
                                        </p:attrNameLst>
                                      </p:cBhvr>
                                      <p:to>
                                        <p:strVal val="visible"/>
                                      </p:to>
                                    </p:set>
                                    <p:animEffect transition="in" filter="fade">
                                      <p:cBhvr>
                                        <p:cTn id="48" dur="500"/>
                                        <p:tgtEl>
                                          <p:spTgt spid="14"/>
                                        </p:tgtEl>
                                      </p:cBhvr>
                                    </p:animEffect>
                                    <p:anim calcmode="lin" valueType="num">
                                      <p:cBhvr>
                                        <p:cTn id="49" dur="500" fill="hold"/>
                                        <p:tgtEl>
                                          <p:spTgt spid="14"/>
                                        </p:tgtEl>
                                        <p:attrNameLst>
                                          <p:attrName>ppt_x</p:attrName>
                                        </p:attrNameLst>
                                      </p:cBhvr>
                                      <p:tavLst>
                                        <p:tav tm="0">
                                          <p:val>
                                            <p:strVal val="#ppt_x"/>
                                          </p:val>
                                        </p:tav>
                                        <p:tav tm="100000">
                                          <p:val>
                                            <p:strVal val="#ppt_x"/>
                                          </p:val>
                                        </p:tav>
                                      </p:tavLst>
                                    </p:anim>
                                    <p:anim calcmode="lin" valueType="num">
                                      <p:cBhvr>
                                        <p:cTn id="50" dur="5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42" presetClass="entr" presetSubtype="0" fill="hold" nodeType="clickEffect">
                                  <p:stCondLst>
                                    <p:cond delay="0"/>
                                  </p:stCondLst>
                                  <p:childTnLst>
                                    <p:set>
                                      <p:cBhvr>
                                        <p:cTn id="54" dur="1" fill="hold">
                                          <p:stCondLst>
                                            <p:cond delay="0"/>
                                          </p:stCondLst>
                                        </p:cTn>
                                        <p:tgtEl>
                                          <p:spTgt spid="8"/>
                                        </p:tgtEl>
                                        <p:attrNameLst>
                                          <p:attrName>style.visibility</p:attrName>
                                        </p:attrNameLst>
                                      </p:cBhvr>
                                      <p:to>
                                        <p:strVal val="visible"/>
                                      </p:to>
                                    </p:set>
                                    <p:animEffect transition="in" filter="fade">
                                      <p:cBhvr>
                                        <p:cTn id="55" dur="500"/>
                                        <p:tgtEl>
                                          <p:spTgt spid="8"/>
                                        </p:tgtEl>
                                      </p:cBhvr>
                                    </p:animEffect>
                                    <p:anim calcmode="lin" valueType="num">
                                      <p:cBhvr>
                                        <p:cTn id="56" dur="500" fill="hold"/>
                                        <p:tgtEl>
                                          <p:spTgt spid="8"/>
                                        </p:tgtEl>
                                        <p:attrNameLst>
                                          <p:attrName>ppt_x</p:attrName>
                                        </p:attrNameLst>
                                      </p:cBhvr>
                                      <p:tavLst>
                                        <p:tav tm="0">
                                          <p:val>
                                            <p:strVal val="#ppt_x"/>
                                          </p:val>
                                        </p:tav>
                                        <p:tav tm="100000">
                                          <p:val>
                                            <p:strVal val="#ppt_x"/>
                                          </p:val>
                                        </p:tav>
                                      </p:tavLst>
                                    </p:anim>
                                    <p:anim calcmode="lin" valueType="num">
                                      <p:cBhvr>
                                        <p:cTn id="57" dur="500" fill="hold"/>
                                        <p:tgtEl>
                                          <p:spTgt spid="8"/>
                                        </p:tgtEl>
                                        <p:attrNameLst>
                                          <p:attrName>ppt_y</p:attrName>
                                        </p:attrNameLst>
                                      </p:cBhvr>
                                      <p:tavLst>
                                        <p:tav tm="0">
                                          <p:val>
                                            <p:strVal val="#ppt_y+.1"/>
                                          </p:val>
                                        </p:tav>
                                        <p:tav tm="100000">
                                          <p:val>
                                            <p:strVal val="#ppt_y"/>
                                          </p:val>
                                        </p:tav>
                                      </p:tavLst>
                                    </p:anim>
                                  </p:childTnLst>
                                </p:cTn>
                              </p:par>
                              <p:par>
                                <p:cTn id="58" presetID="42" presetClass="entr" presetSubtype="0" fill="hold" grpId="0" nodeType="withEffect">
                                  <p:stCondLst>
                                    <p:cond delay="0"/>
                                  </p:stCondLst>
                                  <p:childTnLst>
                                    <p:set>
                                      <p:cBhvr>
                                        <p:cTn id="59" dur="1" fill="hold">
                                          <p:stCondLst>
                                            <p:cond delay="0"/>
                                          </p:stCondLst>
                                        </p:cTn>
                                        <p:tgtEl>
                                          <p:spTgt spid="11"/>
                                        </p:tgtEl>
                                        <p:attrNameLst>
                                          <p:attrName>style.visibility</p:attrName>
                                        </p:attrNameLst>
                                      </p:cBhvr>
                                      <p:to>
                                        <p:strVal val="visible"/>
                                      </p:to>
                                    </p:set>
                                    <p:animEffect transition="in" filter="fade">
                                      <p:cBhvr>
                                        <p:cTn id="60" dur="500"/>
                                        <p:tgtEl>
                                          <p:spTgt spid="11"/>
                                        </p:tgtEl>
                                      </p:cBhvr>
                                    </p:animEffect>
                                    <p:anim calcmode="lin" valueType="num">
                                      <p:cBhvr>
                                        <p:cTn id="61" dur="500" fill="hold"/>
                                        <p:tgtEl>
                                          <p:spTgt spid="11"/>
                                        </p:tgtEl>
                                        <p:attrNameLst>
                                          <p:attrName>ppt_x</p:attrName>
                                        </p:attrNameLst>
                                      </p:cBhvr>
                                      <p:tavLst>
                                        <p:tav tm="0">
                                          <p:val>
                                            <p:strVal val="#ppt_x"/>
                                          </p:val>
                                        </p:tav>
                                        <p:tav tm="100000">
                                          <p:val>
                                            <p:strVal val="#ppt_x"/>
                                          </p:val>
                                        </p:tav>
                                      </p:tavLst>
                                    </p:anim>
                                    <p:anim calcmode="lin" valueType="num">
                                      <p:cBhvr>
                                        <p:cTn id="62" dur="5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P spid="14"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2161E"/>
        </a:solidFill>
        <a:effectLst/>
      </p:bgPr>
    </p:bg>
    <p:spTree>
      <p:nvGrpSpPr>
        <p:cNvPr id="1" name=""/>
        <p:cNvGrpSpPr/>
        <p:nvPr/>
      </p:nvGrpSpPr>
      <p:grpSpPr>
        <a:xfrm>
          <a:off x="0" y="0"/>
          <a:ext cx="0" cy="0"/>
          <a:chOff x="0" y="0"/>
          <a:chExt cx="0" cy="0"/>
        </a:xfrm>
      </p:grpSpPr>
      <p:grpSp>
        <p:nvGrpSpPr>
          <p:cNvPr id="2" name="Group 2"/>
          <p:cNvGrpSpPr/>
          <p:nvPr/>
        </p:nvGrpSpPr>
        <p:grpSpPr>
          <a:xfrm>
            <a:off x="9468116" y="-303555"/>
            <a:ext cx="12678192" cy="10590555"/>
            <a:chOff x="0" y="0"/>
            <a:chExt cx="16904256" cy="14120740"/>
          </a:xfrm>
        </p:grpSpPr>
        <p:sp>
          <p:nvSpPr>
            <p:cNvPr id="3" name="Freeform 3"/>
            <p:cNvSpPr/>
            <p:nvPr/>
          </p:nvSpPr>
          <p:spPr>
            <a:xfrm>
              <a:off x="16891" y="17347"/>
              <a:ext cx="16870426" cy="14085960"/>
            </a:xfrm>
            <a:custGeom>
              <a:avLst/>
              <a:gdLst/>
              <a:ahLst/>
              <a:cxnLst/>
              <a:rect l="l" t="t" r="r" b="b"/>
              <a:pathLst>
                <a:path w="16870426" h="14085960">
                  <a:moveTo>
                    <a:pt x="16870426" y="14085960"/>
                  </a:moveTo>
                  <a:lnTo>
                    <a:pt x="13439902" y="0"/>
                  </a:lnTo>
                  <a:lnTo>
                    <a:pt x="0" y="0"/>
                  </a:lnTo>
                  <a:lnTo>
                    <a:pt x="3430524" y="14085960"/>
                  </a:lnTo>
                  <a:close/>
                </a:path>
              </a:pathLst>
            </a:custGeom>
            <a:gradFill rotWithShape="1">
              <a:gsLst>
                <a:gs pos="0">
                  <a:srgbClr val="5DE0E6">
                    <a:alpha val="100000"/>
                  </a:srgbClr>
                </a:gs>
                <a:gs pos="100000">
                  <a:srgbClr val="004AAD">
                    <a:alpha val="100000"/>
                  </a:srgbClr>
                </a:gs>
              </a:gsLst>
              <a:lin ang="0"/>
            </a:gradFill>
          </p:spPr>
        </p:sp>
        <p:sp>
          <p:nvSpPr>
            <p:cNvPr id="4" name="Freeform 4"/>
            <p:cNvSpPr/>
            <p:nvPr/>
          </p:nvSpPr>
          <p:spPr>
            <a:xfrm>
              <a:off x="0" y="0"/>
              <a:ext cx="16904336" cy="14120523"/>
            </a:xfrm>
            <a:custGeom>
              <a:avLst/>
              <a:gdLst/>
              <a:ahLst/>
              <a:cxnLst/>
              <a:rect l="l" t="t" r="r" b="b"/>
              <a:pathLst>
                <a:path w="16904336" h="14120523">
                  <a:moveTo>
                    <a:pt x="16870935" y="14107612"/>
                  </a:moveTo>
                  <a:lnTo>
                    <a:pt x="13440283" y="21651"/>
                  </a:lnTo>
                  <a:lnTo>
                    <a:pt x="13456667" y="17477"/>
                  </a:lnTo>
                  <a:lnTo>
                    <a:pt x="13456667" y="34824"/>
                  </a:lnTo>
                  <a:lnTo>
                    <a:pt x="16891" y="34824"/>
                  </a:lnTo>
                  <a:lnTo>
                    <a:pt x="16891" y="17347"/>
                  </a:lnTo>
                  <a:lnTo>
                    <a:pt x="33274" y="13173"/>
                  </a:lnTo>
                  <a:lnTo>
                    <a:pt x="3463798" y="14099133"/>
                  </a:lnTo>
                  <a:lnTo>
                    <a:pt x="3447415" y="14103307"/>
                  </a:lnTo>
                  <a:lnTo>
                    <a:pt x="3447415" y="14085960"/>
                  </a:lnTo>
                  <a:lnTo>
                    <a:pt x="16887317" y="14085960"/>
                  </a:lnTo>
                  <a:lnTo>
                    <a:pt x="16887317" y="14103307"/>
                  </a:lnTo>
                  <a:lnTo>
                    <a:pt x="16870933" y="14107480"/>
                  </a:lnTo>
                  <a:moveTo>
                    <a:pt x="16903827" y="14099003"/>
                  </a:moveTo>
                  <a:cubicBezTo>
                    <a:pt x="16905097" y="14104220"/>
                    <a:pt x="16903954" y="14109698"/>
                    <a:pt x="16900779" y="14113872"/>
                  </a:cubicBezTo>
                  <a:cubicBezTo>
                    <a:pt x="16897604" y="14118044"/>
                    <a:pt x="16892651" y="14120523"/>
                    <a:pt x="16887444" y="14120523"/>
                  </a:cubicBezTo>
                  <a:lnTo>
                    <a:pt x="3447542" y="14120523"/>
                  </a:lnTo>
                  <a:cubicBezTo>
                    <a:pt x="3439795" y="14120523"/>
                    <a:pt x="3432937" y="14115045"/>
                    <a:pt x="3431159" y="14107350"/>
                  </a:cubicBezTo>
                  <a:lnTo>
                    <a:pt x="508" y="21651"/>
                  </a:lnTo>
                  <a:cubicBezTo>
                    <a:pt x="-762" y="16434"/>
                    <a:pt x="381" y="10956"/>
                    <a:pt x="3556" y="6652"/>
                  </a:cubicBezTo>
                  <a:cubicBezTo>
                    <a:pt x="6731" y="2348"/>
                    <a:pt x="11684" y="0"/>
                    <a:pt x="16891" y="0"/>
                  </a:cubicBezTo>
                  <a:lnTo>
                    <a:pt x="13456793" y="0"/>
                  </a:lnTo>
                  <a:cubicBezTo>
                    <a:pt x="13464539" y="0"/>
                    <a:pt x="13471398" y="5478"/>
                    <a:pt x="13473176" y="13173"/>
                  </a:cubicBezTo>
                  <a:lnTo>
                    <a:pt x="16903700" y="14099133"/>
                  </a:lnTo>
                  <a:close/>
                </a:path>
              </a:pathLst>
            </a:custGeom>
            <a:solidFill>
              <a:srgbClr val="1C334E"/>
            </a:solidFill>
          </p:spPr>
        </p:sp>
      </p:grpSp>
      <p:sp>
        <p:nvSpPr>
          <p:cNvPr id="5" name="Freeform 5"/>
          <p:cNvSpPr/>
          <p:nvPr/>
        </p:nvSpPr>
        <p:spPr>
          <a:xfrm>
            <a:off x="4309215" y="-593671"/>
            <a:ext cx="8834695" cy="1622371"/>
          </a:xfrm>
          <a:custGeom>
            <a:avLst/>
            <a:gdLst/>
            <a:ahLst/>
            <a:cxnLst/>
            <a:rect l="l" t="t" r="r" b="b"/>
            <a:pathLst>
              <a:path w="8834695" h="1622371">
                <a:moveTo>
                  <a:pt x="0" y="0"/>
                </a:moveTo>
                <a:lnTo>
                  <a:pt x="8834694" y="0"/>
                </a:lnTo>
                <a:lnTo>
                  <a:pt x="8834694" y="1622371"/>
                </a:lnTo>
                <a:lnTo>
                  <a:pt x="0" y="162237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rot="-10800000">
            <a:off x="0" y="-14321"/>
            <a:ext cx="2798064" cy="4114800"/>
          </a:xfrm>
          <a:custGeom>
            <a:avLst/>
            <a:gdLst/>
            <a:ahLst/>
            <a:cxnLst/>
            <a:rect l="l" t="t" r="r" b="b"/>
            <a:pathLst>
              <a:path w="2798064" h="4114800">
                <a:moveTo>
                  <a:pt x="0" y="0"/>
                </a:moveTo>
                <a:lnTo>
                  <a:pt x="2798064" y="0"/>
                </a:lnTo>
                <a:lnTo>
                  <a:pt x="2798064"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a:off x="11385267" y="2441137"/>
            <a:ext cx="6902733" cy="5177049"/>
          </a:xfrm>
          <a:custGeom>
            <a:avLst/>
            <a:gdLst/>
            <a:ahLst/>
            <a:cxnLst/>
            <a:rect l="l" t="t" r="r" b="b"/>
            <a:pathLst>
              <a:path w="6902733" h="5177049">
                <a:moveTo>
                  <a:pt x="0" y="0"/>
                </a:moveTo>
                <a:lnTo>
                  <a:pt x="6902733" y="0"/>
                </a:lnTo>
                <a:lnTo>
                  <a:pt x="6902733" y="5177050"/>
                </a:lnTo>
                <a:lnTo>
                  <a:pt x="0" y="5177050"/>
                </a:lnTo>
                <a:lnTo>
                  <a:pt x="0" y="0"/>
                </a:lnTo>
                <a:close/>
              </a:path>
            </a:pathLst>
          </a:custGeom>
          <a:blipFill>
            <a:blip r:embed="rId6"/>
            <a:stretch>
              <a:fillRect/>
            </a:stretch>
          </a:blipFill>
        </p:spPr>
      </p:sp>
      <p:sp>
        <p:nvSpPr>
          <p:cNvPr id="8" name="TextBox 8"/>
          <p:cNvSpPr txBox="1"/>
          <p:nvPr/>
        </p:nvSpPr>
        <p:spPr>
          <a:xfrm>
            <a:off x="6787477" y="141314"/>
            <a:ext cx="6014123" cy="654817"/>
          </a:xfrm>
          <a:prstGeom prst="rect">
            <a:avLst/>
          </a:prstGeom>
        </p:spPr>
        <p:txBody>
          <a:bodyPr wrap="square" lIns="0" tIns="0" rIns="0" bIns="0" rtlCol="0" anchor="t">
            <a:spAutoFit/>
          </a:bodyPr>
          <a:lstStyle/>
          <a:p>
            <a:pPr algn="ctr">
              <a:lnSpc>
                <a:spcPts val="5382"/>
              </a:lnSpc>
              <a:spcBef>
                <a:spcPct val="0"/>
              </a:spcBef>
            </a:pPr>
            <a:r>
              <a:rPr lang="en-US" sz="3844" b="1">
                <a:solidFill>
                  <a:srgbClr val="F8F8F8"/>
                </a:solidFill>
                <a:latin typeface="DejaVu Serif Bold"/>
                <a:ea typeface="DejaVu Serif Bold"/>
                <a:cs typeface="DejaVu Serif Bold"/>
                <a:sym typeface="DejaVu Serif Bold"/>
              </a:rPr>
              <a:t>II. Thiết kế hệ thống</a:t>
            </a:r>
          </a:p>
        </p:txBody>
      </p:sp>
      <p:sp>
        <p:nvSpPr>
          <p:cNvPr id="9" name="TextBox 9"/>
          <p:cNvSpPr txBox="1"/>
          <p:nvPr/>
        </p:nvSpPr>
        <p:spPr>
          <a:xfrm>
            <a:off x="1028700" y="1655729"/>
            <a:ext cx="7959328" cy="688975"/>
          </a:xfrm>
          <a:prstGeom prst="rect">
            <a:avLst/>
          </a:prstGeom>
        </p:spPr>
        <p:txBody>
          <a:bodyPr lIns="0" tIns="0" rIns="0" bIns="0" rtlCol="0" anchor="t">
            <a:spAutoFit/>
          </a:bodyPr>
          <a:lstStyle/>
          <a:p>
            <a:pPr algn="ctr">
              <a:lnSpc>
                <a:spcPts val="5600"/>
              </a:lnSpc>
              <a:spcBef>
                <a:spcPct val="0"/>
              </a:spcBef>
            </a:pPr>
            <a:r>
              <a:rPr lang="en-US" sz="4000" b="1">
                <a:solidFill>
                  <a:srgbClr val="F8F8F8"/>
                </a:solidFill>
                <a:latin typeface="DejaVu Serif Bold"/>
                <a:ea typeface="DejaVu Serif Bold"/>
                <a:cs typeface="DejaVu Serif Bold"/>
                <a:sym typeface="DejaVu Serif Bold"/>
              </a:rPr>
              <a:t>2. NGUYÊN LÝ HOẠT ĐỘNG</a:t>
            </a:r>
          </a:p>
        </p:txBody>
      </p:sp>
      <p:sp>
        <p:nvSpPr>
          <p:cNvPr id="10" name="TextBox 10"/>
          <p:cNvSpPr txBox="1"/>
          <p:nvPr/>
        </p:nvSpPr>
        <p:spPr>
          <a:xfrm>
            <a:off x="1028700" y="2580795"/>
            <a:ext cx="5074066" cy="555496"/>
          </a:xfrm>
          <a:prstGeom prst="rect">
            <a:avLst/>
          </a:prstGeom>
        </p:spPr>
        <p:txBody>
          <a:bodyPr lIns="0" tIns="0" rIns="0" bIns="0" rtlCol="0" anchor="t">
            <a:spAutoFit/>
          </a:bodyPr>
          <a:lstStyle/>
          <a:p>
            <a:pPr algn="l">
              <a:lnSpc>
                <a:spcPts val="4118"/>
              </a:lnSpc>
            </a:pPr>
            <a:r>
              <a:rPr lang="en-US" sz="3827" b="1">
                <a:solidFill>
                  <a:srgbClr val="FFFFFF"/>
                </a:solidFill>
                <a:latin typeface="DejaVu Serif Bold"/>
                <a:ea typeface="DejaVu Serif Bold"/>
                <a:cs typeface="DejaVu Serif Bold"/>
                <a:sym typeface="DejaVu Serif Bold"/>
              </a:rPr>
              <a:t>Xe chạy tự động</a:t>
            </a:r>
          </a:p>
        </p:txBody>
      </p:sp>
      <p:sp>
        <p:nvSpPr>
          <p:cNvPr id="11" name="TextBox 11"/>
          <p:cNvSpPr txBox="1"/>
          <p:nvPr/>
        </p:nvSpPr>
        <p:spPr>
          <a:xfrm>
            <a:off x="1028700" y="3298217"/>
            <a:ext cx="9279176" cy="3818384"/>
          </a:xfrm>
          <a:prstGeom prst="rect">
            <a:avLst/>
          </a:prstGeom>
        </p:spPr>
        <p:txBody>
          <a:bodyPr lIns="0" tIns="0" rIns="0" bIns="0" rtlCol="0" anchor="t">
            <a:spAutoFit/>
          </a:bodyPr>
          <a:lstStyle/>
          <a:p>
            <a:pPr marL="584406" lvl="2" indent="-194802" algn="l">
              <a:lnSpc>
                <a:spcPts val="3751"/>
              </a:lnSpc>
              <a:buFont typeface="Arial"/>
              <a:buChar char="⚬"/>
            </a:pPr>
            <a:r>
              <a:rPr lang="en-US" sz="2869">
                <a:solidFill>
                  <a:srgbClr val="FFFFFF"/>
                </a:solidFill>
                <a:latin typeface="DejaVu Serif"/>
                <a:ea typeface="DejaVu Serif"/>
                <a:cs typeface="DejaVu Serif"/>
                <a:sym typeface="DejaVu Serif"/>
              </a:rPr>
              <a:t>Thu nhận dữ liệu: Cảm biến HC-SR04 đo khoảng cách, servo SG90 quét góc 0°-180°.</a:t>
            </a:r>
          </a:p>
          <a:p>
            <a:pPr marL="584406" lvl="2" indent="-194802" algn="l">
              <a:lnSpc>
                <a:spcPts val="3751"/>
              </a:lnSpc>
              <a:buFont typeface="Arial"/>
              <a:buChar char="⚬"/>
            </a:pPr>
            <a:r>
              <a:rPr lang="en-US" sz="2869">
                <a:solidFill>
                  <a:srgbClr val="FFFFFF"/>
                </a:solidFill>
                <a:latin typeface="DejaVu Serif"/>
                <a:ea typeface="DejaVu Serif"/>
                <a:cs typeface="DejaVu Serif"/>
                <a:sym typeface="DejaVu Serif"/>
              </a:rPr>
              <a:t>Xử lý dữ liệu: ESP32 xử lý, so sánh với ngưỡng an toàn (20 cm).</a:t>
            </a:r>
          </a:p>
          <a:p>
            <a:pPr marL="584406" lvl="2" indent="-194802" algn="l">
              <a:lnSpc>
                <a:spcPts val="3751"/>
              </a:lnSpc>
              <a:buFont typeface="Arial"/>
              <a:buChar char="⚬"/>
            </a:pPr>
            <a:r>
              <a:rPr lang="en-US" sz="2869">
                <a:solidFill>
                  <a:srgbClr val="FFFFFF"/>
                </a:solidFill>
                <a:latin typeface="DejaVu Serif"/>
                <a:ea typeface="DejaVu Serif"/>
                <a:cs typeface="DejaVu Serif"/>
                <a:sym typeface="DejaVu Serif"/>
              </a:rPr>
              <a:t>Điều khiển chuyển động: Module L298N điều khiển động cơ DC để tiến, lùi, rẽ trái/phải.</a:t>
            </a:r>
          </a:p>
          <a:p>
            <a:pPr marL="584406" lvl="2" indent="-194802" algn="l">
              <a:lnSpc>
                <a:spcPts val="3751"/>
              </a:lnSpc>
              <a:buFont typeface="Arial"/>
              <a:buChar char="⚬"/>
            </a:pPr>
            <a:r>
              <a:rPr lang="en-US" sz="2869">
                <a:solidFill>
                  <a:srgbClr val="FFFFFF"/>
                </a:solidFill>
                <a:latin typeface="DejaVu Serif"/>
                <a:ea typeface="DejaVu Serif"/>
                <a:cs typeface="DejaVu Serif"/>
                <a:sym typeface="DejaVu Serif"/>
              </a:rPr>
              <a:t>Luồng dữ liệu: Cảm biến → ESP32 → L298N/Servo → Động cơ.</a:t>
            </a:r>
          </a:p>
        </p:txBody>
      </p:sp>
      <p:sp>
        <p:nvSpPr>
          <p:cNvPr id="12" name="TextBox 12"/>
          <p:cNvSpPr txBox="1"/>
          <p:nvPr/>
        </p:nvSpPr>
        <p:spPr>
          <a:xfrm>
            <a:off x="1028700" y="7354726"/>
            <a:ext cx="7697862" cy="555496"/>
          </a:xfrm>
          <a:prstGeom prst="rect">
            <a:avLst/>
          </a:prstGeom>
        </p:spPr>
        <p:txBody>
          <a:bodyPr lIns="0" tIns="0" rIns="0" bIns="0" rtlCol="0" anchor="t">
            <a:spAutoFit/>
          </a:bodyPr>
          <a:lstStyle/>
          <a:p>
            <a:pPr algn="l">
              <a:lnSpc>
                <a:spcPts val="4118"/>
              </a:lnSpc>
            </a:pPr>
            <a:r>
              <a:rPr lang="en-US" sz="3827" b="1">
                <a:solidFill>
                  <a:srgbClr val="FFFFFF"/>
                </a:solidFill>
                <a:latin typeface="DejaVu Serif Bold"/>
                <a:ea typeface="DejaVu Serif Bold"/>
                <a:cs typeface="DejaVu Serif Bold"/>
                <a:sym typeface="DejaVu Serif Bold"/>
              </a:rPr>
              <a:t>Thuật toán chạy cơ bản</a:t>
            </a:r>
          </a:p>
        </p:txBody>
      </p:sp>
      <p:sp>
        <p:nvSpPr>
          <p:cNvPr id="13" name="TextBox 13"/>
          <p:cNvSpPr txBox="1"/>
          <p:nvPr/>
        </p:nvSpPr>
        <p:spPr>
          <a:xfrm>
            <a:off x="1028700" y="8081673"/>
            <a:ext cx="9546340" cy="1427597"/>
          </a:xfrm>
          <a:prstGeom prst="rect">
            <a:avLst/>
          </a:prstGeom>
        </p:spPr>
        <p:txBody>
          <a:bodyPr lIns="0" tIns="0" rIns="0" bIns="0" rtlCol="0" anchor="t">
            <a:spAutoFit/>
          </a:bodyPr>
          <a:lstStyle/>
          <a:p>
            <a:pPr marL="584587" lvl="2" indent="-194862" algn="l">
              <a:lnSpc>
                <a:spcPts val="3753"/>
              </a:lnSpc>
              <a:buFont typeface="Arial"/>
              <a:buChar char="⚬"/>
            </a:pPr>
            <a:r>
              <a:rPr lang="en-US" sz="2870">
                <a:solidFill>
                  <a:srgbClr val="FFFFFF"/>
                </a:solidFill>
                <a:latin typeface="DejaVu Sans Light"/>
                <a:ea typeface="DejaVu Sans Light"/>
                <a:cs typeface="DejaVu Sans Light"/>
                <a:sym typeface="DejaVu Sans Light"/>
              </a:rPr>
              <a:t>Nếu khoảng cách &gt; 30 cm: Tiến thẳng.</a:t>
            </a:r>
          </a:p>
          <a:p>
            <a:pPr marL="584587" lvl="2" indent="-194862" algn="l">
              <a:lnSpc>
                <a:spcPts val="3753"/>
              </a:lnSpc>
              <a:buFont typeface="Arial"/>
              <a:buChar char="⚬"/>
            </a:pPr>
            <a:r>
              <a:rPr lang="en-US" sz="2870">
                <a:solidFill>
                  <a:srgbClr val="FFFFFF"/>
                </a:solidFill>
                <a:latin typeface="DejaVu Sans Light"/>
                <a:ea typeface="DejaVu Sans Light"/>
                <a:cs typeface="DejaVu Sans Light"/>
                <a:sym typeface="DejaVu Sans Light"/>
              </a:rPr>
              <a:t>Nếu khoảng cách ≤ 30 cm: Dừng, lùi, quét trái/phải, chọn hướng trống hơn.</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2161E"/>
        </a:solidFill>
        <a:effectLst/>
      </p:bgPr>
    </p:bg>
    <p:spTree>
      <p:nvGrpSpPr>
        <p:cNvPr id="1" name=""/>
        <p:cNvGrpSpPr/>
        <p:nvPr/>
      </p:nvGrpSpPr>
      <p:grpSpPr>
        <a:xfrm>
          <a:off x="0" y="0"/>
          <a:ext cx="0" cy="0"/>
          <a:chOff x="0" y="0"/>
          <a:chExt cx="0" cy="0"/>
        </a:xfrm>
      </p:grpSpPr>
      <p:grpSp>
        <p:nvGrpSpPr>
          <p:cNvPr id="2" name="Group 2"/>
          <p:cNvGrpSpPr/>
          <p:nvPr/>
        </p:nvGrpSpPr>
        <p:grpSpPr>
          <a:xfrm>
            <a:off x="9468116" y="-303555"/>
            <a:ext cx="12678192" cy="10590555"/>
            <a:chOff x="0" y="0"/>
            <a:chExt cx="16904256" cy="14120740"/>
          </a:xfrm>
        </p:grpSpPr>
        <p:sp>
          <p:nvSpPr>
            <p:cNvPr id="3" name="Freeform 3"/>
            <p:cNvSpPr/>
            <p:nvPr/>
          </p:nvSpPr>
          <p:spPr>
            <a:xfrm>
              <a:off x="16891" y="17347"/>
              <a:ext cx="16870426" cy="14085960"/>
            </a:xfrm>
            <a:custGeom>
              <a:avLst/>
              <a:gdLst/>
              <a:ahLst/>
              <a:cxnLst/>
              <a:rect l="l" t="t" r="r" b="b"/>
              <a:pathLst>
                <a:path w="16870426" h="14085960">
                  <a:moveTo>
                    <a:pt x="16870426" y="14085960"/>
                  </a:moveTo>
                  <a:lnTo>
                    <a:pt x="13439902" y="0"/>
                  </a:lnTo>
                  <a:lnTo>
                    <a:pt x="0" y="0"/>
                  </a:lnTo>
                  <a:lnTo>
                    <a:pt x="3430524" y="14085960"/>
                  </a:lnTo>
                  <a:close/>
                </a:path>
              </a:pathLst>
            </a:custGeom>
            <a:gradFill rotWithShape="1">
              <a:gsLst>
                <a:gs pos="0">
                  <a:srgbClr val="5DE0E6">
                    <a:alpha val="100000"/>
                  </a:srgbClr>
                </a:gs>
                <a:gs pos="100000">
                  <a:srgbClr val="004AAD">
                    <a:alpha val="100000"/>
                  </a:srgbClr>
                </a:gs>
              </a:gsLst>
              <a:lin ang="0"/>
            </a:gradFill>
          </p:spPr>
        </p:sp>
        <p:sp>
          <p:nvSpPr>
            <p:cNvPr id="4" name="Freeform 4"/>
            <p:cNvSpPr/>
            <p:nvPr/>
          </p:nvSpPr>
          <p:spPr>
            <a:xfrm>
              <a:off x="0" y="0"/>
              <a:ext cx="16904336" cy="14120523"/>
            </a:xfrm>
            <a:custGeom>
              <a:avLst/>
              <a:gdLst/>
              <a:ahLst/>
              <a:cxnLst/>
              <a:rect l="l" t="t" r="r" b="b"/>
              <a:pathLst>
                <a:path w="16904336" h="14120523">
                  <a:moveTo>
                    <a:pt x="16870935" y="14107612"/>
                  </a:moveTo>
                  <a:lnTo>
                    <a:pt x="13440283" y="21651"/>
                  </a:lnTo>
                  <a:lnTo>
                    <a:pt x="13456667" y="17477"/>
                  </a:lnTo>
                  <a:lnTo>
                    <a:pt x="13456667" y="34824"/>
                  </a:lnTo>
                  <a:lnTo>
                    <a:pt x="16891" y="34824"/>
                  </a:lnTo>
                  <a:lnTo>
                    <a:pt x="16891" y="17347"/>
                  </a:lnTo>
                  <a:lnTo>
                    <a:pt x="33274" y="13173"/>
                  </a:lnTo>
                  <a:lnTo>
                    <a:pt x="3463798" y="14099133"/>
                  </a:lnTo>
                  <a:lnTo>
                    <a:pt x="3447415" y="14103307"/>
                  </a:lnTo>
                  <a:lnTo>
                    <a:pt x="3447415" y="14085960"/>
                  </a:lnTo>
                  <a:lnTo>
                    <a:pt x="16887317" y="14085960"/>
                  </a:lnTo>
                  <a:lnTo>
                    <a:pt x="16887317" y="14103307"/>
                  </a:lnTo>
                  <a:lnTo>
                    <a:pt x="16870933" y="14107480"/>
                  </a:lnTo>
                  <a:moveTo>
                    <a:pt x="16903827" y="14099003"/>
                  </a:moveTo>
                  <a:cubicBezTo>
                    <a:pt x="16905097" y="14104220"/>
                    <a:pt x="16903954" y="14109698"/>
                    <a:pt x="16900779" y="14113872"/>
                  </a:cubicBezTo>
                  <a:cubicBezTo>
                    <a:pt x="16897604" y="14118044"/>
                    <a:pt x="16892651" y="14120523"/>
                    <a:pt x="16887444" y="14120523"/>
                  </a:cubicBezTo>
                  <a:lnTo>
                    <a:pt x="3447542" y="14120523"/>
                  </a:lnTo>
                  <a:cubicBezTo>
                    <a:pt x="3439795" y="14120523"/>
                    <a:pt x="3432937" y="14115045"/>
                    <a:pt x="3431159" y="14107350"/>
                  </a:cubicBezTo>
                  <a:lnTo>
                    <a:pt x="508" y="21651"/>
                  </a:lnTo>
                  <a:cubicBezTo>
                    <a:pt x="-762" y="16434"/>
                    <a:pt x="381" y="10956"/>
                    <a:pt x="3556" y="6652"/>
                  </a:cubicBezTo>
                  <a:cubicBezTo>
                    <a:pt x="6731" y="2348"/>
                    <a:pt x="11684" y="0"/>
                    <a:pt x="16891" y="0"/>
                  </a:cubicBezTo>
                  <a:lnTo>
                    <a:pt x="13456793" y="0"/>
                  </a:lnTo>
                  <a:cubicBezTo>
                    <a:pt x="13464539" y="0"/>
                    <a:pt x="13471398" y="5478"/>
                    <a:pt x="13473176" y="13173"/>
                  </a:cubicBezTo>
                  <a:lnTo>
                    <a:pt x="16903700" y="14099133"/>
                  </a:lnTo>
                  <a:close/>
                </a:path>
              </a:pathLst>
            </a:custGeom>
            <a:solidFill>
              <a:srgbClr val="1C334E"/>
            </a:solidFill>
          </p:spPr>
        </p:sp>
      </p:grpSp>
      <p:sp>
        <p:nvSpPr>
          <p:cNvPr id="5" name="Freeform 5"/>
          <p:cNvSpPr/>
          <p:nvPr/>
        </p:nvSpPr>
        <p:spPr>
          <a:xfrm>
            <a:off x="4309215" y="-593671"/>
            <a:ext cx="8834695" cy="1622371"/>
          </a:xfrm>
          <a:custGeom>
            <a:avLst/>
            <a:gdLst/>
            <a:ahLst/>
            <a:cxnLst/>
            <a:rect l="l" t="t" r="r" b="b"/>
            <a:pathLst>
              <a:path w="8834695" h="1622371">
                <a:moveTo>
                  <a:pt x="0" y="0"/>
                </a:moveTo>
                <a:lnTo>
                  <a:pt x="8834694" y="0"/>
                </a:lnTo>
                <a:lnTo>
                  <a:pt x="8834694" y="1622371"/>
                </a:lnTo>
                <a:lnTo>
                  <a:pt x="0" y="162237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TextBox 6"/>
          <p:cNvSpPr txBox="1"/>
          <p:nvPr/>
        </p:nvSpPr>
        <p:spPr>
          <a:xfrm>
            <a:off x="6787477" y="141314"/>
            <a:ext cx="6090323" cy="654817"/>
          </a:xfrm>
          <a:prstGeom prst="rect">
            <a:avLst/>
          </a:prstGeom>
        </p:spPr>
        <p:txBody>
          <a:bodyPr wrap="square" lIns="0" tIns="0" rIns="0" bIns="0" rtlCol="0" anchor="t">
            <a:spAutoFit/>
          </a:bodyPr>
          <a:lstStyle/>
          <a:p>
            <a:pPr algn="ctr">
              <a:lnSpc>
                <a:spcPts val="5382"/>
              </a:lnSpc>
              <a:spcBef>
                <a:spcPct val="0"/>
              </a:spcBef>
            </a:pPr>
            <a:r>
              <a:rPr lang="en-US" sz="3844" b="1">
                <a:solidFill>
                  <a:srgbClr val="F8F8F8"/>
                </a:solidFill>
                <a:latin typeface="DejaVu Serif Bold"/>
                <a:ea typeface="DejaVu Serif Bold"/>
                <a:cs typeface="DejaVu Serif Bold"/>
                <a:sym typeface="DejaVu Serif Bold"/>
              </a:rPr>
              <a:t>II. Thiết kế hệ thống</a:t>
            </a:r>
          </a:p>
        </p:txBody>
      </p:sp>
      <p:sp>
        <p:nvSpPr>
          <p:cNvPr id="7" name="Freeform 7"/>
          <p:cNvSpPr/>
          <p:nvPr/>
        </p:nvSpPr>
        <p:spPr>
          <a:xfrm rot="-10800000">
            <a:off x="0" y="-14321"/>
            <a:ext cx="2798064" cy="4114800"/>
          </a:xfrm>
          <a:custGeom>
            <a:avLst/>
            <a:gdLst/>
            <a:ahLst/>
            <a:cxnLst/>
            <a:rect l="l" t="t" r="r" b="b"/>
            <a:pathLst>
              <a:path w="2798064" h="4114800">
                <a:moveTo>
                  <a:pt x="0" y="0"/>
                </a:moveTo>
                <a:lnTo>
                  <a:pt x="2798064" y="0"/>
                </a:lnTo>
                <a:lnTo>
                  <a:pt x="2798064"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TextBox 8"/>
          <p:cNvSpPr txBox="1"/>
          <p:nvPr/>
        </p:nvSpPr>
        <p:spPr>
          <a:xfrm>
            <a:off x="1028700" y="1655729"/>
            <a:ext cx="7959328" cy="688975"/>
          </a:xfrm>
          <a:prstGeom prst="rect">
            <a:avLst/>
          </a:prstGeom>
        </p:spPr>
        <p:txBody>
          <a:bodyPr lIns="0" tIns="0" rIns="0" bIns="0" rtlCol="0" anchor="t">
            <a:spAutoFit/>
          </a:bodyPr>
          <a:lstStyle/>
          <a:p>
            <a:pPr algn="ctr">
              <a:lnSpc>
                <a:spcPts val="5600"/>
              </a:lnSpc>
              <a:spcBef>
                <a:spcPct val="0"/>
              </a:spcBef>
            </a:pPr>
            <a:r>
              <a:rPr lang="en-US" sz="4000" b="1">
                <a:solidFill>
                  <a:srgbClr val="F8F8F8"/>
                </a:solidFill>
                <a:latin typeface="DejaVu Serif Bold"/>
                <a:ea typeface="DejaVu Serif Bold"/>
                <a:cs typeface="DejaVu Serif Bold"/>
                <a:sym typeface="DejaVu Serif Bold"/>
              </a:rPr>
              <a:t>2. NGUYÊN LÝ HOẠT ĐỘNG</a:t>
            </a:r>
          </a:p>
        </p:txBody>
      </p:sp>
      <p:sp>
        <p:nvSpPr>
          <p:cNvPr id="9" name="TextBox 9"/>
          <p:cNvSpPr txBox="1"/>
          <p:nvPr/>
        </p:nvSpPr>
        <p:spPr>
          <a:xfrm>
            <a:off x="1028700" y="2580795"/>
            <a:ext cx="8115300" cy="555496"/>
          </a:xfrm>
          <a:prstGeom prst="rect">
            <a:avLst/>
          </a:prstGeom>
        </p:spPr>
        <p:txBody>
          <a:bodyPr lIns="0" tIns="0" rIns="0" bIns="0" rtlCol="0" anchor="t">
            <a:spAutoFit/>
          </a:bodyPr>
          <a:lstStyle/>
          <a:p>
            <a:pPr algn="l">
              <a:lnSpc>
                <a:spcPts val="4118"/>
              </a:lnSpc>
            </a:pPr>
            <a:r>
              <a:rPr lang="en-US" sz="3827" b="1">
                <a:solidFill>
                  <a:srgbClr val="FFFFFF"/>
                </a:solidFill>
                <a:latin typeface="DejaVu Serif Bold"/>
                <a:ea typeface="DejaVu Serif Bold"/>
                <a:cs typeface="DejaVu Serif Bold"/>
                <a:sym typeface="DejaVu Serif Bold"/>
              </a:rPr>
              <a:t>Xe chạy điều khiển qua wifi</a:t>
            </a:r>
          </a:p>
        </p:txBody>
      </p:sp>
      <p:sp>
        <p:nvSpPr>
          <p:cNvPr id="10" name="Freeform 10"/>
          <p:cNvSpPr/>
          <p:nvPr/>
        </p:nvSpPr>
        <p:spPr>
          <a:xfrm>
            <a:off x="13865151" y="-13075"/>
            <a:ext cx="3600450" cy="10287000"/>
          </a:xfrm>
          <a:custGeom>
            <a:avLst/>
            <a:gdLst/>
            <a:ahLst/>
            <a:cxnLst/>
            <a:rect l="l" t="t" r="r" b="b"/>
            <a:pathLst>
              <a:path w="3600450" h="10287000">
                <a:moveTo>
                  <a:pt x="0" y="0"/>
                </a:moveTo>
                <a:lnTo>
                  <a:pt x="3600450" y="0"/>
                </a:lnTo>
                <a:lnTo>
                  <a:pt x="3600450" y="10287000"/>
                </a:lnTo>
                <a:lnTo>
                  <a:pt x="0" y="10287000"/>
                </a:lnTo>
                <a:lnTo>
                  <a:pt x="0" y="0"/>
                </a:lnTo>
                <a:close/>
              </a:path>
            </a:pathLst>
          </a:custGeom>
          <a:blipFill>
            <a:blip r:embed="rId6"/>
            <a:stretch>
              <a:fillRect/>
            </a:stretch>
          </a:blipFill>
        </p:spPr>
      </p:sp>
      <p:sp>
        <p:nvSpPr>
          <p:cNvPr id="11" name="TextBox 11"/>
          <p:cNvSpPr txBox="1"/>
          <p:nvPr/>
        </p:nvSpPr>
        <p:spPr>
          <a:xfrm>
            <a:off x="1028700" y="3307742"/>
            <a:ext cx="8912968" cy="2856347"/>
          </a:xfrm>
          <a:prstGeom prst="rect">
            <a:avLst/>
          </a:prstGeom>
        </p:spPr>
        <p:txBody>
          <a:bodyPr lIns="0" tIns="0" rIns="0" bIns="0" rtlCol="0" anchor="t">
            <a:spAutoFit/>
          </a:bodyPr>
          <a:lstStyle/>
          <a:p>
            <a:pPr marL="584587" lvl="2" indent="-194862" algn="l">
              <a:lnSpc>
                <a:spcPts val="3753"/>
              </a:lnSpc>
              <a:buFont typeface="Arial"/>
              <a:buChar char="⚬"/>
            </a:pPr>
            <a:r>
              <a:rPr lang="en-US" sz="2870">
                <a:solidFill>
                  <a:srgbClr val="FFFFFF"/>
                </a:solidFill>
                <a:latin typeface="DejaVu Sans Light"/>
                <a:ea typeface="DejaVu Sans Light"/>
                <a:cs typeface="DejaVu Sans Light"/>
                <a:sym typeface="DejaVu Sans Light"/>
              </a:rPr>
              <a:t>ESP32 đóng vai trò web server, tạo giao diện điều khiển qua Wifi</a:t>
            </a:r>
          </a:p>
          <a:p>
            <a:pPr marL="584587" lvl="2" indent="-194862" algn="l">
              <a:lnSpc>
                <a:spcPts val="3753"/>
              </a:lnSpc>
              <a:buFont typeface="Arial"/>
              <a:buChar char="⚬"/>
            </a:pPr>
            <a:r>
              <a:rPr lang="en-US" sz="2870">
                <a:solidFill>
                  <a:srgbClr val="FFFFFF"/>
                </a:solidFill>
                <a:latin typeface="DejaVu Sans Light"/>
                <a:ea typeface="DejaVu Sans Light"/>
                <a:cs typeface="DejaVu Sans Light"/>
                <a:sym typeface="DejaVu Sans Light"/>
              </a:rPr>
              <a:t>Người dùng truy cập trình duyệt → gửi lệnh điều khiển</a:t>
            </a:r>
          </a:p>
          <a:p>
            <a:pPr marL="584587" lvl="2" indent="-194862" algn="l">
              <a:lnSpc>
                <a:spcPts val="3753"/>
              </a:lnSpc>
              <a:buFont typeface="Arial"/>
              <a:buChar char="⚬"/>
            </a:pPr>
            <a:r>
              <a:rPr lang="en-US" sz="2870">
                <a:solidFill>
                  <a:srgbClr val="FFFFFF"/>
                </a:solidFill>
                <a:latin typeface="DejaVu Sans Light"/>
                <a:ea typeface="DejaVu Sans Light"/>
                <a:cs typeface="DejaVu Sans Light"/>
                <a:sym typeface="DejaVu Sans Light"/>
              </a:rPr>
              <a:t>Động cơ quay theo lệnh → xe di chuyển tương ứng.</a:t>
            </a:r>
          </a:p>
        </p:txBody>
      </p:sp>
      <p:sp>
        <p:nvSpPr>
          <p:cNvPr id="12" name="TextBox 12"/>
          <p:cNvSpPr txBox="1"/>
          <p:nvPr/>
        </p:nvSpPr>
        <p:spPr>
          <a:xfrm>
            <a:off x="1028700" y="6402214"/>
            <a:ext cx="7697862" cy="555496"/>
          </a:xfrm>
          <a:prstGeom prst="rect">
            <a:avLst/>
          </a:prstGeom>
        </p:spPr>
        <p:txBody>
          <a:bodyPr lIns="0" tIns="0" rIns="0" bIns="0" rtlCol="0" anchor="t">
            <a:spAutoFit/>
          </a:bodyPr>
          <a:lstStyle/>
          <a:p>
            <a:pPr algn="l">
              <a:lnSpc>
                <a:spcPts val="4118"/>
              </a:lnSpc>
            </a:pPr>
            <a:r>
              <a:rPr lang="en-US" sz="3827" b="1">
                <a:solidFill>
                  <a:srgbClr val="FFFFFF"/>
                </a:solidFill>
                <a:latin typeface="DejaVu Serif Bold"/>
                <a:ea typeface="DejaVu Serif Bold"/>
                <a:cs typeface="DejaVu Serif Bold"/>
                <a:sym typeface="DejaVu Serif Bold"/>
              </a:rPr>
              <a:t>Thuật toán chạy cơ bản</a:t>
            </a:r>
          </a:p>
        </p:txBody>
      </p:sp>
      <p:sp>
        <p:nvSpPr>
          <p:cNvPr id="13" name="TextBox 13"/>
          <p:cNvSpPr txBox="1"/>
          <p:nvPr/>
        </p:nvSpPr>
        <p:spPr>
          <a:xfrm>
            <a:off x="1028700" y="7129160"/>
            <a:ext cx="10141829" cy="1903973"/>
          </a:xfrm>
          <a:prstGeom prst="rect">
            <a:avLst/>
          </a:prstGeom>
        </p:spPr>
        <p:txBody>
          <a:bodyPr lIns="0" tIns="0" rIns="0" bIns="0" rtlCol="0" anchor="t">
            <a:spAutoFit/>
          </a:bodyPr>
          <a:lstStyle/>
          <a:p>
            <a:pPr marL="584278" lvl="2" indent="-194759" algn="l">
              <a:lnSpc>
                <a:spcPts val="3751"/>
              </a:lnSpc>
              <a:buFont typeface="Arial"/>
              <a:buChar char="⚬"/>
            </a:pPr>
            <a:r>
              <a:rPr lang="en-US" sz="2870">
                <a:solidFill>
                  <a:srgbClr val="FFFFFF"/>
                </a:solidFill>
                <a:latin typeface="DejaVu Sans Light"/>
                <a:ea typeface="DejaVu Sans Light"/>
                <a:cs typeface="DejaVu Sans Light"/>
                <a:sym typeface="DejaVu Sans Light"/>
              </a:rPr>
              <a:t>Điều khiển joysitch đi thẳng/lùi hoặc quay trái/phải</a:t>
            </a:r>
          </a:p>
          <a:p>
            <a:pPr marL="584587" lvl="2" indent="-194862" algn="l">
              <a:lnSpc>
                <a:spcPts val="3753"/>
              </a:lnSpc>
              <a:buFont typeface="Arial"/>
              <a:buChar char="⚬"/>
            </a:pPr>
            <a:r>
              <a:rPr lang="en-US" sz="2870">
                <a:solidFill>
                  <a:srgbClr val="FFFFFF"/>
                </a:solidFill>
                <a:latin typeface="DejaVu Sans Light"/>
                <a:ea typeface="DejaVu Sans Light"/>
                <a:cs typeface="DejaVu Sans Light"/>
                <a:sym typeface="DejaVu Sans Light"/>
              </a:rPr>
              <a:t>Đổi chế độ điều khiển tự động chạy hoặc điều khiển</a:t>
            </a:r>
          </a:p>
          <a:p>
            <a:pPr marL="584278" lvl="2" indent="-194759" algn="l">
              <a:lnSpc>
                <a:spcPts val="3751"/>
              </a:lnSpc>
              <a:buFont typeface="Arial"/>
              <a:buChar char="⚬"/>
            </a:pPr>
            <a:r>
              <a:rPr lang="en-US" sz="2870">
                <a:solidFill>
                  <a:srgbClr val="FFFFFF"/>
                </a:solidFill>
                <a:latin typeface="DejaVu Sans Light"/>
                <a:ea typeface="DejaVu Sans Light"/>
                <a:cs typeface="DejaVu Sans Light"/>
                <a:sym typeface="DejaVu Sans Light"/>
              </a:rPr>
              <a:t>Đèn sẽ sáng nếu như có vật cản ≤ 30 cm</a:t>
            </a:r>
          </a:p>
          <a:p>
            <a:pPr marL="584587" lvl="2" indent="-194862" algn="l">
              <a:lnSpc>
                <a:spcPts val="3753"/>
              </a:lnSpc>
              <a:buFont typeface="Arial"/>
              <a:buChar char="⚬"/>
            </a:pPr>
            <a:r>
              <a:rPr lang="en-US" sz="2870">
                <a:solidFill>
                  <a:srgbClr val="FFFFFF"/>
                </a:solidFill>
                <a:latin typeface="DejaVu Sans Light"/>
                <a:ea typeface="DejaVu Sans Light"/>
                <a:cs typeface="DejaVu Sans Light"/>
                <a:sym typeface="DejaVu Sans Light"/>
              </a:rPr>
              <a:t>Điều chỉnh tốc của xe 0 - 200</a:t>
            </a:r>
          </a:p>
        </p:txBody>
      </p:sp>
    </p:spTree>
  </p:cSld>
  <p:clrMapOvr>
    <a:masterClrMapping/>
  </p:clrMapOvr>
  <p:transition spd="slow">
    <p:wipe dir="u"/>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45</TotalTime>
  <Words>1249</Words>
  <Application>Microsoft Office PowerPoint</Application>
  <PresentationFormat>Custom</PresentationFormat>
  <Paragraphs>156</Paragraphs>
  <Slides>21</Slides>
  <Notes>1</Notes>
  <HiddenSlides>0</HiddenSlides>
  <MMClips>1</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21</vt:i4>
      </vt:variant>
    </vt:vector>
  </HeadingPairs>
  <TitlesOfParts>
    <vt:vector size="31" baseType="lpstr">
      <vt:lpstr>Calibri</vt:lpstr>
      <vt:lpstr>Arial</vt:lpstr>
      <vt:lpstr>DejaVu Serif</vt:lpstr>
      <vt:lpstr>DejaVu Sans Light</vt:lpstr>
      <vt:lpstr>DejaVu Sans Bold</vt:lpstr>
      <vt:lpstr>DejaVu Serif Bold</vt:lpstr>
      <vt:lpstr>Times New Roman</vt:lpstr>
      <vt:lpstr>Century Gothic Paneuropean Bold Italics</vt:lpstr>
      <vt:lpstr>DejaVu Serif Bold Italics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Xe tự hành tránh vật cản</dc:title>
  <cp:lastModifiedBy>Quang Alex</cp:lastModifiedBy>
  <cp:revision>2</cp:revision>
  <dcterms:created xsi:type="dcterms:W3CDTF">2006-08-16T00:00:00Z</dcterms:created>
  <dcterms:modified xsi:type="dcterms:W3CDTF">2025-12-03T01:06:53Z</dcterms:modified>
  <dc:identifier>DAG5hvQ6iAE</dc:identifier>
</cp:coreProperties>
</file>